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518" r:id="rId3"/>
    <p:sldId id="519" r:id="rId4"/>
    <p:sldId id="559" r:id="rId5"/>
    <p:sldId id="563" r:id="rId6"/>
    <p:sldId id="521" r:id="rId7"/>
    <p:sldId id="523" r:id="rId8"/>
    <p:sldId id="522" r:id="rId9"/>
    <p:sldId id="573" r:id="rId10"/>
    <p:sldId id="579" r:id="rId11"/>
    <p:sldId id="578" r:id="rId12"/>
    <p:sldId id="575" r:id="rId13"/>
    <p:sldId id="525" r:id="rId14"/>
    <p:sldId id="577" r:id="rId15"/>
    <p:sldId id="580" r:id="rId16"/>
    <p:sldId id="524" r:id="rId17"/>
    <p:sldId id="576" r:id="rId18"/>
    <p:sldId id="574" r:id="rId19"/>
    <p:sldId id="558" r:id="rId20"/>
    <p:sldId id="528" r:id="rId21"/>
    <p:sldId id="529" r:id="rId22"/>
    <p:sldId id="530" r:id="rId23"/>
    <p:sldId id="568" r:id="rId24"/>
    <p:sldId id="570" r:id="rId25"/>
    <p:sldId id="571" r:id="rId26"/>
    <p:sldId id="572" r:id="rId27"/>
    <p:sldId id="532" r:id="rId28"/>
    <p:sldId id="581" r:id="rId29"/>
    <p:sldId id="582" r:id="rId30"/>
    <p:sldId id="533" r:id="rId31"/>
    <p:sldId id="583" r:id="rId32"/>
    <p:sldId id="534" r:id="rId33"/>
    <p:sldId id="584" r:id="rId34"/>
    <p:sldId id="585" r:id="rId35"/>
    <p:sldId id="560" r:id="rId36"/>
    <p:sldId id="535" r:id="rId37"/>
    <p:sldId id="565" r:id="rId38"/>
    <p:sldId id="586" r:id="rId39"/>
    <p:sldId id="536" r:id="rId40"/>
    <p:sldId id="53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81250"/>
  </p:normalViewPr>
  <p:slideViewPr>
    <p:cSldViewPr snapToGrid="0" snapToObjects="1">
      <p:cViewPr varScale="1">
        <p:scale>
          <a:sx n="93" d="100"/>
          <a:sy n="93" d="100"/>
        </p:scale>
        <p:origin x="216" y="336"/>
      </p:cViewPr>
      <p:guideLst/>
    </p:cSldViewPr>
  </p:slideViewPr>
  <p:notesTextViewPr>
    <p:cViewPr>
      <p:scale>
        <a:sx n="1" d="1"/>
        <a:sy n="1" d="1"/>
      </p:scale>
      <p:origin x="0" y="0"/>
    </p:cViewPr>
  </p:notesTextViewPr>
  <p:notesViewPr>
    <p:cSldViewPr snapToGrid="0" snapToObjects="1">
      <p:cViewPr varScale="1">
        <p:scale>
          <a:sx n="94" d="100"/>
          <a:sy n="94" d="100"/>
        </p:scale>
        <p:origin x="254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11F1A5-1A16-4113-AEF4-6ABC8247FDF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0E3BEA6-3F8D-4294-9685-60057FD7640D}">
      <dgm:prSet/>
      <dgm:spPr/>
      <dgm:t>
        <a:bodyPr/>
        <a:lstStyle/>
        <a:p>
          <a:r>
            <a:rPr lang="en-US" dirty="0"/>
            <a:t>Rational behavior: doing the right thing</a:t>
          </a:r>
        </a:p>
      </dgm:t>
    </dgm:pt>
    <dgm:pt modelId="{106F6902-08F5-4BBC-9639-3D1827C7B1F0}" type="parTrans" cxnId="{C99CFDD8-1D9E-4432-BC37-B6BE8C132B7B}">
      <dgm:prSet/>
      <dgm:spPr/>
      <dgm:t>
        <a:bodyPr/>
        <a:lstStyle/>
        <a:p>
          <a:endParaRPr lang="en-US"/>
        </a:p>
      </dgm:t>
    </dgm:pt>
    <dgm:pt modelId="{463EFF5A-DEBB-4527-932C-3BBC8974390C}" type="sibTrans" cxnId="{C99CFDD8-1D9E-4432-BC37-B6BE8C132B7B}">
      <dgm:prSet/>
      <dgm:spPr/>
      <dgm:t>
        <a:bodyPr/>
        <a:lstStyle/>
        <a:p>
          <a:endParaRPr lang="en-US"/>
        </a:p>
      </dgm:t>
    </dgm:pt>
    <dgm:pt modelId="{17E077A8-EB7A-47B5-93F1-25E50C004EC0}">
      <dgm:prSet/>
      <dgm:spPr/>
      <dgm:t>
        <a:bodyPr/>
        <a:lstStyle/>
        <a:p>
          <a:r>
            <a:rPr lang="en-US"/>
            <a:t>The right thing: that which is expected to maximize goal achievement, given the available information</a:t>
          </a:r>
        </a:p>
      </dgm:t>
    </dgm:pt>
    <dgm:pt modelId="{63F50F81-4DDB-41AE-8E43-6EE3BEC50E78}" type="parTrans" cxnId="{94B6D51C-F6AB-4CFA-AF4A-9A01C3B2F42F}">
      <dgm:prSet/>
      <dgm:spPr/>
      <dgm:t>
        <a:bodyPr/>
        <a:lstStyle/>
        <a:p>
          <a:endParaRPr lang="en-US"/>
        </a:p>
      </dgm:t>
    </dgm:pt>
    <dgm:pt modelId="{9F74045D-B39E-45C3-9AC5-42F3195C42D0}" type="sibTrans" cxnId="{94B6D51C-F6AB-4CFA-AF4A-9A01C3B2F42F}">
      <dgm:prSet/>
      <dgm:spPr/>
      <dgm:t>
        <a:bodyPr/>
        <a:lstStyle/>
        <a:p>
          <a:endParaRPr lang="en-US"/>
        </a:p>
      </dgm:t>
    </dgm:pt>
    <dgm:pt modelId="{98FA8AF1-8ACA-4251-A8D4-D39D3CE6B1A4}">
      <dgm:prSet/>
      <dgm:spPr/>
      <dgm:t>
        <a:bodyPr/>
        <a:lstStyle/>
        <a:p>
          <a:r>
            <a:rPr lang="en-US" dirty="0"/>
            <a:t>Rational agent:  An agent is an entity that perceives and acts rationally</a:t>
          </a:r>
        </a:p>
      </dgm:t>
    </dgm:pt>
    <dgm:pt modelId="{D127D610-A6FA-4B5A-940D-B131E9E6B111}" type="parTrans" cxnId="{A3A161AB-C2F3-4678-8B87-71C07D722977}">
      <dgm:prSet/>
      <dgm:spPr/>
      <dgm:t>
        <a:bodyPr/>
        <a:lstStyle/>
        <a:p>
          <a:endParaRPr lang="en-US"/>
        </a:p>
      </dgm:t>
    </dgm:pt>
    <dgm:pt modelId="{B65C860E-C4C3-49BA-A28B-19783785CB8D}" type="sibTrans" cxnId="{A3A161AB-C2F3-4678-8B87-71C07D722977}">
      <dgm:prSet/>
      <dgm:spPr/>
      <dgm:t>
        <a:bodyPr/>
        <a:lstStyle/>
        <a:p>
          <a:endParaRPr lang="en-US"/>
        </a:p>
      </dgm:t>
    </dgm:pt>
    <dgm:pt modelId="{74A3854E-D5D3-43FB-8F1A-9DC648377958}">
      <dgm:prSet/>
      <dgm:spPr/>
      <dgm:t>
        <a:bodyPr/>
        <a:lstStyle/>
        <a:p>
          <a:r>
            <a:rPr lang="en-US"/>
            <a:t>This course is about effective programming techniques for designing rational agents</a:t>
          </a:r>
        </a:p>
      </dgm:t>
    </dgm:pt>
    <dgm:pt modelId="{101E931C-9712-4594-B4AF-D9C895849508}" type="parTrans" cxnId="{39D96776-5BA4-4E61-93DF-D5404E39B0AF}">
      <dgm:prSet/>
      <dgm:spPr/>
      <dgm:t>
        <a:bodyPr/>
        <a:lstStyle/>
        <a:p>
          <a:endParaRPr lang="en-US"/>
        </a:p>
      </dgm:t>
    </dgm:pt>
    <dgm:pt modelId="{F9D27CD8-0279-496A-807D-31B0B6B0104E}" type="sibTrans" cxnId="{39D96776-5BA4-4E61-93DF-D5404E39B0AF}">
      <dgm:prSet/>
      <dgm:spPr/>
      <dgm:t>
        <a:bodyPr/>
        <a:lstStyle/>
        <a:p>
          <a:endParaRPr lang="en-US"/>
        </a:p>
      </dgm:t>
    </dgm:pt>
    <dgm:pt modelId="{3676FA93-45D6-4EE6-9A5F-C8EB1627516E}" type="pres">
      <dgm:prSet presAssocID="{2111F1A5-1A16-4113-AEF4-6ABC8247FDF1}" presName="root" presStyleCnt="0">
        <dgm:presLayoutVars>
          <dgm:dir/>
          <dgm:resizeHandles val="exact"/>
        </dgm:presLayoutVars>
      </dgm:prSet>
      <dgm:spPr/>
    </dgm:pt>
    <dgm:pt modelId="{655D7ADF-DA03-4C9C-9FF7-3AFCCFCC8B9D}" type="pres">
      <dgm:prSet presAssocID="{C0E3BEA6-3F8D-4294-9685-60057FD7640D}" presName="compNode" presStyleCnt="0"/>
      <dgm:spPr/>
    </dgm:pt>
    <dgm:pt modelId="{CF06C904-2DCD-4E2E-99CE-58BAA82D5E0D}" type="pres">
      <dgm:prSet presAssocID="{C0E3BEA6-3F8D-4294-9685-60057FD7640D}" presName="bgRect" presStyleLbl="bgShp" presStyleIdx="0" presStyleCnt="4"/>
      <dgm:spPr/>
    </dgm:pt>
    <dgm:pt modelId="{CCA9E491-0301-4D4A-A670-8336B3FECCB0}" type="pres">
      <dgm:prSet presAssocID="{C0E3BEA6-3F8D-4294-9685-60057FD7640D}"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ental Health"/>
        </a:ext>
      </dgm:extLst>
    </dgm:pt>
    <dgm:pt modelId="{2B935B64-58DF-42C6-8EEF-53EB2922A6C4}" type="pres">
      <dgm:prSet presAssocID="{C0E3BEA6-3F8D-4294-9685-60057FD7640D}" presName="spaceRect" presStyleCnt="0"/>
      <dgm:spPr/>
    </dgm:pt>
    <dgm:pt modelId="{35C277D1-17F4-441A-B4C9-C3769095B251}" type="pres">
      <dgm:prSet presAssocID="{C0E3BEA6-3F8D-4294-9685-60057FD7640D}" presName="parTx" presStyleLbl="revTx" presStyleIdx="0" presStyleCnt="4">
        <dgm:presLayoutVars>
          <dgm:chMax val="0"/>
          <dgm:chPref val="0"/>
        </dgm:presLayoutVars>
      </dgm:prSet>
      <dgm:spPr/>
    </dgm:pt>
    <dgm:pt modelId="{D772C06D-CE2E-4EC8-BEC7-58AB00FBC925}" type="pres">
      <dgm:prSet presAssocID="{463EFF5A-DEBB-4527-932C-3BBC8974390C}" presName="sibTrans" presStyleCnt="0"/>
      <dgm:spPr/>
    </dgm:pt>
    <dgm:pt modelId="{55FAE6FA-CDEC-4A17-93A3-9852373A1358}" type="pres">
      <dgm:prSet presAssocID="{17E077A8-EB7A-47B5-93F1-25E50C004EC0}" presName="compNode" presStyleCnt="0"/>
      <dgm:spPr/>
    </dgm:pt>
    <dgm:pt modelId="{5354A8C4-C36C-41B0-952F-50DEAF507A98}" type="pres">
      <dgm:prSet presAssocID="{17E077A8-EB7A-47B5-93F1-25E50C004EC0}" presName="bgRect" presStyleLbl="bgShp" presStyleIdx="1" presStyleCnt="4"/>
      <dgm:spPr/>
    </dgm:pt>
    <dgm:pt modelId="{EC53542E-DD88-4E36-9477-87DCFEF83444}" type="pres">
      <dgm:prSet presAssocID="{17E077A8-EB7A-47B5-93F1-25E50C004EC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ales of justice"/>
        </a:ext>
      </dgm:extLst>
    </dgm:pt>
    <dgm:pt modelId="{1C4DF9D9-3A53-4421-8002-5453BE030409}" type="pres">
      <dgm:prSet presAssocID="{17E077A8-EB7A-47B5-93F1-25E50C004EC0}" presName="spaceRect" presStyleCnt="0"/>
      <dgm:spPr/>
    </dgm:pt>
    <dgm:pt modelId="{F832BB42-C506-4D19-AC96-E427307A8398}" type="pres">
      <dgm:prSet presAssocID="{17E077A8-EB7A-47B5-93F1-25E50C004EC0}" presName="parTx" presStyleLbl="revTx" presStyleIdx="1" presStyleCnt="4">
        <dgm:presLayoutVars>
          <dgm:chMax val="0"/>
          <dgm:chPref val="0"/>
        </dgm:presLayoutVars>
      </dgm:prSet>
      <dgm:spPr/>
    </dgm:pt>
    <dgm:pt modelId="{E71FBDCF-2535-4300-B962-EAA2CE47E326}" type="pres">
      <dgm:prSet presAssocID="{9F74045D-B39E-45C3-9AC5-42F3195C42D0}" presName="sibTrans" presStyleCnt="0"/>
      <dgm:spPr/>
    </dgm:pt>
    <dgm:pt modelId="{4197838E-3454-4394-A3D4-EBA0D0A72754}" type="pres">
      <dgm:prSet presAssocID="{98FA8AF1-8ACA-4251-A8D4-D39D3CE6B1A4}" presName="compNode" presStyleCnt="0"/>
      <dgm:spPr/>
    </dgm:pt>
    <dgm:pt modelId="{A789BEF4-9A88-4BDD-A6FE-E35057600664}" type="pres">
      <dgm:prSet presAssocID="{98FA8AF1-8ACA-4251-A8D4-D39D3CE6B1A4}" presName="bgRect" presStyleLbl="bgShp" presStyleIdx="2" presStyleCnt="4"/>
      <dgm:spPr/>
    </dgm:pt>
    <dgm:pt modelId="{B7AE897B-4864-4E33-B7F0-8C5EF7FE729C}" type="pres">
      <dgm:prSet presAssocID="{98FA8AF1-8ACA-4251-A8D4-D39D3CE6B1A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bot"/>
        </a:ext>
      </dgm:extLst>
    </dgm:pt>
    <dgm:pt modelId="{BD6EE582-AB1F-462E-BFD0-CF50A728814D}" type="pres">
      <dgm:prSet presAssocID="{98FA8AF1-8ACA-4251-A8D4-D39D3CE6B1A4}" presName="spaceRect" presStyleCnt="0"/>
      <dgm:spPr/>
    </dgm:pt>
    <dgm:pt modelId="{CD4F38ED-D17C-4D67-B806-05B717BC73C0}" type="pres">
      <dgm:prSet presAssocID="{98FA8AF1-8ACA-4251-A8D4-D39D3CE6B1A4}" presName="parTx" presStyleLbl="revTx" presStyleIdx="2" presStyleCnt="4">
        <dgm:presLayoutVars>
          <dgm:chMax val="0"/>
          <dgm:chPref val="0"/>
        </dgm:presLayoutVars>
      </dgm:prSet>
      <dgm:spPr/>
    </dgm:pt>
    <dgm:pt modelId="{3EB8E6BB-0A36-4086-8A4F-19B1302BAD46}" type="pres">
      <dgm:prSet presAssocID="{B65C860E-C4C3-49BA-A28B-19783785CB8D}" presName="sibTrans" presStyleCnt="0"/>
      <dgm:spPr/>
    </dgm:pt>
    <dgm:pt modelId="{B9E04E7F-4616-4CBA-A24A-6450A52BCC1B}" type="pres">
      <dgm:prSet presAssocID="{74A3854E-D5D3-43FB-8F1A-9DC648377958}" presName="compNode" presStyleCnt="0"/>
      <dgm:spPr/>
    </dgm:pt>
    <dgm:pt modelId="{4C1E558C-7391-4E1F-B147-84795C9DAD76}" type="pres">
      <dgm:prSet presAssocID="{74A3854E-D5D3-43FB-8F1A-9DC648377958}" presName="bgRect" presStyleLbl="bgShp" presStyleIdx="3" presStyleCnt="4"/>
      <dgm:spPr/>
    </dgm:pt>
    <dgm:pt modelId="{88B26DBA-F2A6-4412-ABE6-F8D242E05BBC}" type="pres">
      <dgm:prSet presAssocID="{74A3854E-D5D3-43FB-8F1A-9DC648377958}"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Web design"/>
        </a:ext>
      </dgm:extLst>
    </dgm:pt>
    <dgm:pt modelId="{590878C0-E222-4A2A-A9BB-6477DCF94ED8}" type="pres">
      <dgm:prSet presAssocID="{74A3854E-D5D3-43FB-8F1A-9DC648377958}" presName="spaceRect" presStyleCnt="0"/>
      <dgm:spPr/>
    </dgm:pt>
    <dgm:pt modelId="{B60FE713-5633-4FC0-BA33-AFB47D6EB5C7}" type="pres">
      <dgm:prSet presAssocID="{74A3854E-D5D3-43FB-8F1A-9DC648377958}" presName="parTx" presStyleLbl="revTx" presStyleIdx="3" presStyleCnt="4">
        <dgm:presLayoutVars>
          <dgm:chMax val="0"/>
          <dgm:chPref val="0"/>
        </dgm:presLayoutVars>
      </dgm:prSet>
      <dgm:spPr/>
    </dgm:pt>
  </dgm:ptLst>
  <dgm:cxnLst>
    <dgm:cxn modelId="{6E165011-461D-4B00-BED4-70BA7B85C39A}" type="presOf" srcId="{C0E3BEA6-3F8D-4294-9685-60057FD7640D}" destId="{35C277D1-17F4-441A-B4C9-C3769095B251}" srcOrd="0" destOrd="0" presId="urn:microsoft.com/office/officeart/2018/2/layout/IconVerticalSolidList"/>
    <dgm:cxn modelId="{94B6D51C-F6AB-4CFA-AF4A-9A01C3B2F42F}" srcId="{2111F1A5-1A16-4113-AEF4-6ABC8247FDF1}" destId="{17E077A8-EB7A-47B5-93F1-25E50C004EC0}" srcOrd="1" destOrd="0" parTransId="{63F50F81-4DDB-41AE-8E43-6EE3BEC50E78}" sibTransId="{9F74045D-B39E-45C3-9AC5-42F3195C42D0}"/>
    <dgm:cxn modelId="{029B0A22-AECF-432F-BB1C-C22577E9A8B4}" type="presOf" srcId="{74A3854E-D5D3-43FB-8F1A-9DC648377958}" destId="{B60FE713-5633-4FC0-BA33-AFB47D6EB5C7}" srcOrd="0" destOrd="0" presId="urn:microsoft.com/office/officeart/2018/2/layout/IconVerticalSolidList"/>
    <dgm:cxn modelId="{39D96776-5BA4-4E61-93DF-D5404E39B0AF}" srcId="{2111F1A5-1A16-4113-AEF4-6ABC8247FDF1}" destId="{74A3854E-D5D3-43FB-8F1A-9DC648377958}" srcOrd="3" destOrd="0" parTransId="{101E931C-9712-4594-B4AF-D9C895849508}" sibTransId="{F9D27CD8-0279-496A-807D-31B0B6B0104E}"/>
    <dgm:cxn modelId="{5827DFA4-C5BC-4A86-92F1-B73D59C209AC}" type="presOf" srcId="{17E077A8-EB7A-47B5-93F1-25E50C004EC0}" destId="{F832BB42-C506-4D19-AC96-E427307A8398}" srcOrd="0" destOrd="0" presId="urn:microsoft.com/office/officeart/2018/2/layout/IconVerticalSolidList"/>
    <dgm:cxn modelId="{A3A161AB-C2F3-4678-8B87-71C07D722977}" srcId="{2111F1A5-1A16-4113-AEF4-6ABC8247FDF1}" destId="{98FA8AF1-8ACA-4251-A8D4-D39D3CE6B1A4}" srcOrd="2" destOrd="0" parTransId="{D127D610-A6FA-4B5A-940D-B131E9E6B111}" sibTransId="{B65C860E-C4C3-49BA-A28B-19783785CB8D}"/>
    <dgm:cxn modelId="{43BE3CAE-E6AE-40E1-BCF7-AE82E5F4115C}" type="presOf" srcId="{98FA8AF1-8ACA-4251-A8D4-D39D3CE6B1A4}" destId="{CD4F38ED-D17C-4D67-B806-05B717BC73C0}" srcOrd="0" destOrd="0" presId="urn:microsoft.com/office/officeart/2018/2/layout/IconVerticalSolidList"/>
    <dgm:cxn modelId="{B2F50ED1-8515-4D56-ACE4-5AAAB64094DF}" type="presOf" srcId="{2111F1A5-1A16-4113-AEF4-6ABC8247FDF1}" destId="{3676FA93-45D6-4EE6-9A5F-C8EB1627516E}" srcOrd="0" destOrd="0" presId="urn:microsoft.com/office/officeart/2018/2/layout/IconVerticalSolidList"/>
    <dgm:cxn modelId="{C99CFDD8-1D9E-4432-BC37-B6BE8C132B7B}" srcId="{2111F1A5-1A16-4113-AEF4-6ABC8247FDF1}" destId="{C0E3BEA6-3F8D-4294-9685-60057FD7640D}" srcOrd="0" destOrd="0" parTransId="{106F6902-08F5-4BBC-9639-3D1827C7B1F0}" sibTransId="{463EFF5A-DEBB-4527-932C-3BBC8974390C}"/>
    <dgm:cxn modelId="{6B746205-B008-4B3E-93F3-91AB709A94B6}" type="presParOf" srcId="{3676FA93-45D6-4EE6-9A5F-C8EB1627516E}" destId="{655D7ADF-DA03-4C9C-9FF7-3AFCCFCC8B9D}" srcOrd="0" destOrd="0" presId="urn:microsoft.com/office/officeart/2018/2/layout/IconVerticalSolidList"/>
    <dgm:cxn modelId="{587941E7-15C5-4EB1-BAEA-2E23C26125B5}" type="presParOf" srcId="{655D7ADF-DA03-4C9C-9FF7-3AFCCFCC8B9D}" destId="{CF06C904-2DCD-4E2E-99CE-58BAA82D5E0D}" srcOrd="0" destOrd="0" presId="urn:microsoft.com/office/officeart/2018/2/layout/IconVerticalSolidList"/>
    <dgm:cxn modelId="{A8919B3E-6F1C-48D5-B605-1E16BB95F76A}" type="presParOf" srcId="{655D7ADF-DA03-4C9C-9FF7-3AFCCFCC8B9D}" destId="{CCA9E491-0301-4D4A-A670-8336B3FECCB0}" srcOrd="1" destOrd="0" presId="urn:microsoft.com/office/officeart/2018/2/layout/IconVerticalSolidList"/>
    <dgm:cxn modelId="{2CF878A4-EFE9-4886-8DCC-474484EFA49D}" type="presParOf" srcId="{655D7ADF-DA03-4C9C-9FF7-3AFCCFCC8B9D}" destId="{2B935B64-58DF-42C6-8EEF-53EB2922A6C4}" srcOrd="2" destOrd="0" presId="urn:microsoft.com/office/officeart/2018/2/layout/IconVerticalSolidList"/>
    <dgm:cxn modelId="{BAA6987E-8F45-440E-AEBB-F302786BB477}" type="presParOf" srcId="{655D7ADF-DA03-4C9C-9FF7-3AFCCFCC8B9D}" destId="{35C277D1-17F4-441A-B4C9-C3769095B251}" srcOrd="3" destOrd="0" presId="urn:microsoft.com/office/officeart/2018/2/layout/IconVerticalSolidList"/>
    <dgm:cxn modelId="{14F4D4D1-2CE1-4055-9431-F9EAEA2FD0E0}" type="presParOf" srcId="{3676FA93-45D6-4EE6-9A5F-C8EB1627516E}" destId="{D772C06D-CE2E-4EC8-BEC7-58AB00FBC925}" srcOrd="1" destOrd="0" presId="urn:microsoft.com/office/officeart/2018/2/layout/IconVerticalSolidList"/>
    <dgm:cxn modelId="{78D51D31-6565-4435-BF6F-6008C1F4B165}" type="presParOf" srcId="{3676FA93-45D6-4EE6-9A5F-C8EB1627516E}" destId="{55FAE6FA-CDEC-4A17-93A3-9852373A1358}" srcOrd="2" destOrd="0" presId="urn:microsoft.com/office/officeart/2018/2/layout/IconVerticalSolidList"/>
    <dgm:cxn modelId="{CBC8B712-CFF7-4781-BC64-4349B25D04C9}" type="presParOf" srcId="{55FAE6FA-CDEC-4A17-93A3-9852373A1358}" destId="{5354A8C4-C36C-41B0-952F-50DEAF507A98}" srcOrd="0" destOrd="0" presId="urn:microsoft.com/office/officeart/2018/2/layout/IconVerticalSolidList"/>
    <dgm:cxn modelId="{10E556E6-47BF-4FAB-B73A-05433C4996E7}" type="presParOf" srcId="{55FAE6FA-CDEC-4A17-93A3-9852373A1358}" destId="{EC53542E-DD88-4E36-9477-87DCFEF83444}" srcOrd="1" destOrd="0" presId="urn:microsoft.com/office/officeart/2018/2/layout/IconVerticalSolidList"/>
    <dgm:cxn modelId="{4A282E63-C218-4BA1-BB2A-45766C46617D}" type="presParOf" srcId="{55FAE6FA-CDEC-4A17-93A3-9852373A1358}" destId="{1C4DF9D9-3A53-4421-8002-5453BE030409}" srcOrd="2" destOrd="0" presId="urn:microsoft.com/office/officeart/2018/2/layout/IconVerticalSolidList"/>
    <dgm:cxn modelId="{22D09B66-92C5-4A7F-898B-104B43EA43B9}" type="presParOf" srcId="{55FAE6FA-CDEC-4A17-93A3-9852373A1358}" destId="{F832BB42-C506-4D19-AC96-E427307A8398}" srcOrd="3" destOrd="0" presId="urn:microsoft.com/office/officeart/2018/2/layout/IconVerticalSolidList"/>
    <dgm:cxn modelId="{F1AFE520-9013-4850-9A85-6FB7664E59D6}" type="presParOf" srcId="{3676FA93-45D6-4EE6-9A5F-C8EB1627516E}" destId="{E71FBDCF-2535-4300-B962-EAA2CE47E326}" srcOrd="3" destOrd="0" presId="urn:microsoft.com/office/officeart/2018/2/layout/IconVerticalSolidList"/>
    <dgm:cxn modelId="{F6E0E9EF-4E27-44F2-B773-F3C54E449322}" type="presParOf" srcId="{3676FA93-45D6-4EE6-9A5F-C8EB1627516E}" destId="{4197838E-3454-4394-A3D4-EBA0D0A72754}" srcOrd="4" destOrd="0" presId="urn:microsoft.com/office/officeart/2018/2/layout/IconVerticalSolidList"/>
    <dgm:cxn modelId="{80495BA4-DD2B-4717-83BF-A04A94E57E14}" type="presParOf" srcId="{4197838E-3454-4394-A3D4-EBA0D0A72754}" destId="{A789BEF4-9A88-4BDD-A6FE-E35057600664}" srcOrd="0" destOrd="0" presId="urn:microsoft.com/office/officeart/2018/2/layout/IconVerticalSolidList"/>
    <dgm:cxn modelId="{48D74623-D9CF-47CA-8DE6-1A20538A5DDF}" type="presParOf" srcId="{4197838E-3454-4394-A3D4-EBA0D0A72754}" destId="{B7AE897B-4864-4E33-B7F0-8C5EF7FE729C}" srcOrd="1" destOrd="0" presId="urn:microsoft.com/office/officeart/2018/2/layout/IconVerticalSolidList"/>
    <dgm:cxn modelId="{20CEB230-E932-47E4-A21E-FBE6C6F5FBDC}" type="presParOf" srcId="{4197838E-3454-4394-A3D4-EBA0D0A72754}" destId="{BD6EE582-AB1F-462E-BFD0-CF50A728814D}" srcOrd="2" destOrd="0" presId="urn:microsoft.com/office/officeart/2018/2/layout/IconVerticalSolidList"/>
    <dgm:cxn modelId="{84CC29D8-5D40-43AA-9AD6-8675B2014506}" type="presParOf" srcId="{4197838E-3454-4394-A3D4-EBA0D0A72754}" destId="{CD4F38ED-D17C-4D67-B806-05B717BC73C0}" srcOrd="3" destOrd="0" presId="urn:microsoft.com/office/officeart/2018/2/layout/IconVerticalSolidList"/>
    <dgm:cxn modelId="{94DDE373-253C-4660-A3B8-14F3FEF7997F}" type="presParOf" srcId="{3676FA93-45D6-4EE6-9A5F-C8EB1627516E}" destId="{3EB8E6BB-0A36-4086-8A4F-19B1302BAD46}" srcOrd="5" destOrd="0" presId="urn:microsoft.com/office/officeart/2018/2/layout/IconVerticalSolidList"/>
    <dgm:cxn modelId="{57791606-2A05-4DCC-9CDA-04F7566A736B}" type="presParOf" srcId="{3676FA93-45D6-4EE6-9A5F-C8EB1627516E}" destId="{B9E04E7F-4616-4CBA-A24A-6450A52BCC1B}" srcOrd="6" destOrd="0" presId="urn:microsoft.com/office/officeart/2018/2/layout/IconVerticalSolidList"/>
    <dgm:cxn modelId="{7CE982BC-20B7-4D7B-BD07-1F94BF8AA219}" type="presParOf" srcId="{B9E04E7F-4616-4CBA-A24A-6450A52BCC1B}" destId="{4C1E558C-7391-4E1F-B147-84795C9DAD76}" srcOrd="0" destOrd="0" presId="urn:microsoft.com/office/officeart/2018/2/layout/IconVerticalSolidList"/>
    <dgm:cxn modelId="{F1042EEE-B3C1-408D-9094-44D4AE93367E}" type="presParOf" srcId="{B9E04E7F-4616-4CBA-A24A-6450A52BCC1B}" destId="{88B26DBA-F2A6-4412-ABE6-F8D242E05BBC}" srcOrd="1" destOrd="0" presId="urn:microsoft.com/office/officeart/2018/2/layout/IconVerticalSolidList"/>
    <dgm:cxn modelId="{33D658C1-F0C5-49A5-B108-DC7465A25E4D}" type="presParOf" srcId="{B9E04E7F-4616-4CBA-A24A-6450A52BCC1B}" destId="{590878C0-E222-4A2A-A9BB-6477DCF94ED8}" srcOrd="2" destOrd="0" presId="urn:microsoft.com/office/officeart/2018/2/layout/IconVerticalSolidList"/>
    <dgm:cxn modelId="{906E4854-900E-4FE1-A371-F6C0781AFE94}" type="presParOf" srcId="{B9E04E7F-4616-4CBA-A24A-6450A52BCC1B}" destId="{B60FE713-5633-4FC0-BA33-AFB47D6EB5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6C904-2DCD-4E2E-99CE-58BAA82D5E0D}">
      <dsp:nvSpPr>
        <dsp:cNvPr id="0" name=""/>
        <dsp:cNvSpPr/>
      </dsp:nvSpPr>
      <dsp:spPr>
        <a:xfrm>
          <a:off x="0" y="1989"/>
          <a:ext cx="10515600" cy="10083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A9E491-0301-4D4A-A670-8336B3FECCB0}">
      <dsp:nvSpPr>
        <dsp:cNvPr id="0" name=""/>
        <dsp:cNvSpPr/>
      </dsp:nvSpPr>
      <dsp:spPr>
        <a:xfrm>
          <a:off x="305038" y="228877"/>
          <a:ext cx="554614" cy="554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C277D1-17F4-441A-B4C9-C3769095B251}">
      <dsp:nvSpPr>
        <dsp:cNvPr id="0" name=""/>
        <dsp:cNvSpPr/>
      </dsp:nvSpPr>
      <dsp:spPr>
        <a:xfrm>
          <a:off x="1164691" y="1989"/>
          <a:ext cx="9350908" cy="1008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21" tIns="106721" rIns="106721" bIns="106721" numCol="1" spcCol="1270" anchor="ctr" anchorCtr="0">
          <a:noAutofit/>
        </a:bodyPr>
        <a:lstStyle/>
        <a:p>
          <a:pPr marL="0" lvl="0" indent="0" algn="l" defTabSz="977900">
            <a:lnSpc>
              <a:spcPct val="90000"/>
            </a:lnSpc>
            <a:spcBef>
              <a:spcPct val="0"/>
            </a:spcBef>
            <a:spcAft>
              <a:spcPct val="35000"/>
            </a:spcAft>
            <a:buNone/>
          </a:pPr>
          <a:r>
            <a:rPr lang="en-US" sz="2200" kern="1200" dirty="0"/>
            <a:t>Rational behavior: doing the right thing</a:t>
          </a:r>
        </a:p>
      </dsp:txBody>
      <dsp:txXfrm>
        <a:off x="1164691" y="1989"/>
        <a:ext cx="9350908" cy="1008390"/>
      </dsp:txXfrm>
    </dsp:sp>
    <dsp:sp modelId="{5354A8C4-C36C-41B0-952F-50DEAF507A98}">
      <dsp:nvSpPr>
        <dsp:cNvPr id="0" name=""/>
        <dsp:cNvSpPr/>
      </dsp:nvSpPr>
      <dsp:spPr>
        <a:xfrm>
          <a:off x="0" y="1262478"/>
          <a:ext cx="10515600" cy="10083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53542E-DD88-4E36-9477-87DCFEF83444}">
      <dsp:nvSpPr>
        <dsp:cNvPr id="0" name=""/>
        <dsp:cNvSpPr/>
      </dsp:nvSpPr>
      <dsp:spPr>
        <a:xfrm>
          <a:off x="305038" y="1489366"/>
          <a:ext cx="554614" cy="5546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2BB42-C506-4D19-AC96-E427307A8398}">
      <dsp:nvSpPr>
        <dsp:cNvPr id="0" name=""/>
        <dsp:cNvSpPr/>
      </dsp:nvSpPr>
      <dsp:spPr>
        <a:xfrm>
          <a:off x="1164691" y="1262478"/>
          <a:ext cx="9350908" cy="1008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21" tIns="106721" rIns="106721" bIns="106721" numCol="1" spcCol="1270" anchor="ctr" anchorCtr="0">
          <a:noAutofit/>
        </a:bodyPr>
        <a:lstStyle/>
        <a:p>
          <a:pPr marL="0" lvl="0" indent="0" algn="l" defTabSz="977900">
            <a:lnSpc>
              <a:spcPct val="90000"/>
            </a:lnSpc>
            <a:spcBef>
              <a:spcPct val="0"/>
            </a:spcBef>
            <a:spcAft>
              <a:spcPct val="35000"/>
            </a:spcAft>
            <a:buNone/>
          </a:pPr>
          <a:r>
            <a:rPr lang="en-US" sz="2200" kern="1200"/>
            <a:t>The right thing: that which is expected to maximize goal achievement, given the available information</a:t>
          </a:r>
        </a:p>
      </dsp:txBody>
      <dsp:txXfrm>
        <a:off x="1164691" y="1262478"/>
        <a:ext cx="9350908" cy="1008390"/>
      </dsp:txXfrm>
    </dsp:sp>
    <dsp:sp modelId="{A789BEF4-9A88-4BDD-A6FE-E35057600664}">
      <dsp:nvSpPr>
        <dsp:cNvPr id="0" name=""/>
        <dsp:cNvSpPr/>
      </dsp:nvSpPr>
      <dsp:spPr>
        <a:xfrm>
          <a:off x="0" y="2522966"/>
          <a:ext cx="10515600" cy="10083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AE897B-4864-4E33-B7F0-8C5EF7FE729C}">
      <dsp:nvSpPr>
        <dsp:cNvPr id="0" name=""/>
        <dsp:cNvSpPr/>
      </dsp:nvSpPr>
      <dsp:spPr>
        <a:xfrm>
          <a:off x="305038" y="2749854"/>
          <a:ext cx="554614" cy="554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4F38ED-D17C-4D67-B806-05B717BC73C0}">
      <dsp:nvSpPr>
        <dsp:cNvPr id="0" name=""/>
        <dsp:cNvSpPr/>
      </dsp:nvSpPr>
      <dsp:spPr>
        <a:xfrm>
          <a:off x="1164691" y="2522966"/>
          <a:ext cx="9350908" cy="1008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21" tIns="106721" rIns="106721" bIns="106721" numCol="1" spcCol="1270" anchor="ctr" anchorCtr="0">
          <a:noAutofit/>
        </a:bodyPr>
        <a:lstStyle/>
        <a:p>
          <a:pPr marL="0" lvl="0" indent="0" algn="l" defTabSz="977900">
            <a:lnSpc>
              <a:spcPct val="90000"/>
            </a:lnSpc>
            <a:spcBef>
              <a:spcPct val="0"/>
            </a:spcBef>
            <a:spcAft>
              <a:spcPct val="35000"/>
            </a:spcAft>
            <a:buNone/>
          </a:pPr>
          <a:r>
            <a:rPr lang="en-US" sz="2200" kern="1200" dirty="0"/>
            <a:t>Rational agent:  An agent is an entity that perceives and acts rationally</a:t>
          </a:r>
        </a:p>
      </dsp:txBody>
      <dsp:txXfrm>
        <a:off x="1164691" y="2522966"/>
        <a:ext cx="9350908" cy="1008390"/>
      </dsp:txXfrm>
    </dsp:sp>
    <dsp:sp modelId="{4C1E558C-7391-4E1F-B147-84795C9DAD76}">
      <dsp:nvSpPr>
        <dsp:cNvPr id="0" name=""/>
        <dsp:cNvSpPr/>
      </dsp:nvSpPr>
      <dsp:spPr>
        <a:xfrm>
          <a:off x="0" y="3783455"/>
          <a:ext cx="10515600" cy="10083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26DBA-F2A6-4412-ABE6-F8D242E05BBC}">
      <dsp:nvSpPr>
        <dsp:cNvPr id="0" name=""/>
        <dsp:cNvSpPr/>
      </dsp:nvSpPr>
      <dsp:spPr>
        <a:xfrm>
          <a:off x="305038" y="4010343"/>
          <a:ext cx="554614" cy="55461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0FE713-5633-4FC0-BA33-AFB47D6EB5C7}">
      <dsp:nvSpPr>
        <dsp:cNvPr id="0" name=""/>
        <dsp:cNvSpPr/>
      </dsp:nvSpPr>
      <dsp:spPr>
        <a:xfrm>
          <a:off x="1164691" y="3783455"/>
          <a:ext cx="9350908" cy="1008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21" tIns="106721" rIns="106721" bIns="106721" numCol="1" spcCol="1270" anchor="ctr" anchorCtr="0">
          <a:noAutofit/>
        </a:bodyPr>
        <a:lstStyle/>
        <a:p>
          <a:pPr marL="0" lvl="0" indent="0" algn="l" defTabSz="977900">
            <a:lnSpc>
              <a:spcPct val="90000"/>
            </a:lnSpc>
            <a:spcBef>
              <a:spcPct val="0"/>
            </a:spcBef>
            <a:spcAft>
              <a:spcPct val="35000"/>
            </a:spcAft>
            <a:buNone/>
          </a:pPr>
          <a:r>
            <a:rPr lang="en-US" sz="2200" kern="1200"/>
            <a:t>This course is about effective programming techniques for designing rational agents</a:t>
          </a:r>
        </a:p>
      </dsp:txBody>
      <dsp:txXfrm>
        <a:off x="1164691" y="3783455"/>
        <a:ext cx="9350908" cy="10083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Model_(abstract)"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Preference_(economics)" TargetMode="External"/><Relationship Id="rId5" Type="http://schemas.openxmlformats.org/officeDocument/2006/relationships/hyperlink" Target="https://en.wikipedia.org/wiki/Methodological_individualism" TargetMode="External"/><Relationship Id="rId4" Type="http://schemas.openxmlformats.org/officeDocument/2006/relationships/hyperlink" Target="https://en.wikipedia.org/wiki/Rational_choice_theory#cite_note-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2</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801877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13</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a:p>
            <a:pPr eaLnBrk="1" hangingPunct="1"/>
            <a:endParaRPr lang="en-US" dirty="0"/>
          </a:p>
          <a:p>
            <a:pPr eaLnBrk="1" hangingPunct="1"/>
            <a:r>
              <a:rPr lang="en-US" dirty="0"/>
              <a:t>Consider an alternative</a:t>
            </a:r>
            <a:r>
              <a:rPr lang="en-US" baseline="0" dirty="0"/>
              <a:t> performance measure for </a:t>
            </a:r>
            <a:r>
              <a:rPr lang="en-US" dirty="0"/>
              <a:t>the vacuum-cleaner agent. We measure performance by the amount of dirt cleaned up in a single eight-hour shift.  With a rational agent, of course, what you ask for is what you get. A rational agent can  maximize this performance measure by cleaning up the dirt, then dumping it all on the floor,  then cleaning it up again, and so on.</a:t>
            </a:r>
          </a:p>
        </p:txBody>
      </p:sp>
    </p:spTree>
    <p:extLst>
      <p:ext uri="{BB962C8B-B14F-4D97-AF65-F5344CB8AC3E}">
        <p14:creationId xmlns:p14="http://schemas.microsoft.com/office/powerpoint/2010/main" val="2787593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14</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a:p>
            <a:pPr eaLnBrk="1" hangingPunct="1"/>
            <a:endParaRPr lang="en-US" dirty="0"/>
          </a:p>
          <a:p>
            <a:pPr eaLnBrk="1" hangingPunct="1"/>
            <a:r>
              <a:rPr lang="en-US" dirty="0"/>
              <a:t>Consider an alternative</a:t>
            </a:r>
            <a:r>
              <a:rPr lang="en-US" baseline="0" dirty="0"/>
              <a:t> performance measure for </a:t>
            </a:r>
            <a:r>
              <a:rPr lang="en-US" dirty="0"/>
              <a:t>the vacuum-cleaner agent. We measure performance by the amount of dirt cleaned up in a single eight-hour shift.  With a rational agent, of course, what you ask for is what you get. A rational agent can  maximize this performance measure by cleaning up the dirt, then dumping it all on the floor,  then cleaning it up again, and so on.</a:t>
            </a:r>
          </a:p>
        </p:txBody>
      </p:sp>
    </p:spTree>
    <p:extLst>
      <p:ext uri="{BB962C8B-B14F-4D97-AF65-F5344CB8AC3E}">
        <p14:creationId xmlns:p14="http://schemas.microsoft.com/office/powerpoint/2010/main" val="335478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059877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16</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77456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 agent: maximizes actual performance, but needs to be omniscient. </a:t>
            </a:r>
          </a:p>
          <a:p>
            <a:endParaRPr lang="en-US" dirty="0"/>
          </a:p>
          <a:p>
            <a:r>
              <a:rPr lang="en-US" dirty="0"/>
              <a:t>Usually impossible…..</a:t>
            </a:r>
          </a:p>
          <a:p>
            <a:endParaRPr lang="en-US" dirty="0"/>
          </a:p>
          <a:p>
            <a:r>
              <a:rPr lang="en-US" dirty="0"/>
              <a:t> But consider tic-tac-toe agent…</a:t>
            </a:r>
          </a:p>
          <a:p>
            <a:endParaRPr lang="en-US" dirty="0"/>
          </a:p>
          <a:p>
            <a:r>
              <a:rPr lang="en-US" dirty="0"/>
              <a:t>Rationality   Guaranteed Success</a:t>
            </a:r>
          </a:p>
          <a:p>
            <a:endParaRPr lang="en-US" dirty="0"/>
          </a:p>
          <a:p>
            <a:endParaRPr lang="en-US" dirty="0"/>
          </a:p>
          <a:p>
            <a:endParaRPr lang="en-US" dirty="0"/>
          </a:p>
          <a:p>
            <a:r>
              <a:rPr lang="en-US" dirty="0"/>
              <a:t>Caveat: computational limitations make complete rationality unachievable</a:t>
            </a:r>
          </a:p>
          <a:p>
            <a:endParaRPr lang="en-US" dirty="0"/>
          </a:p>
          <a:p>
            <a:r>
              <a:rPr lang="en-US" dirty="0"/>
              <a:t>design best program for given machine resources</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931000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19</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12482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E63A791-F3D0-4CCF-ABB4-9268E2BEDA36}" type="slidenum">
              <a:rPr lang="en-US" sz="1200" smtClean="0">
                <a:latin typeface="Arial" charset="0"/>
              </a:rPr>
              <a:pPr/>
              <a:t>20</a:t>
            </a:fld>
            <a:endParaRPr lang="en-US" sz="1200">
              <a:latin typeface="Arial"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89532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21</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sonar, speedometer, GPS</a:t>
            </a:r>
            <a:endParaRPr lang="en-US" b="1" i="1" dirty="0"/>
          </a:p>
          <a:p>
            <a:pPr eaLnBrk="1" hangingPunct="1"/>
            <a:endParaRPr lang="en-US" dirty="0"/>
          </a:p>
        </p:txBody>
      </p:sp>
    </p:spTree>
    <p:extLst>
      <p:ext uri="{BB962C8B-B14F-4D97-AF65-F5344CB8AC3E}">
        <p14:creationId xmlns:p14="http://schemas.microsoft.com/office/powerpoint/2010/main" val="900983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83A255B-7C9F-4B66-A5FA-7BEC5AA1E9D0}" type="slidenum">
              <a:rPr lang="en-US" sz="1200" smtClean="0">
                <a:latin typeface="Arial" charset="0"/>
              </a:rPr>
              <a:pPr/>
              <a:t>22</a:t>
            </a:fld>
            <a:endParaRPr lang="en-US" sz="120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1" u="none" strike="noStrike" kern="1200" dirty="0">
                <a:solidFill>
                  <a:schemeClr val="tx1"/>
                </a:solidFill>
                <a:effectLst/>
                <a:latin typeface="Arial" charset="0"/>
                <a:ea typeface="+mn-ea"/>
                <a:cs typeface="+mn-cs"/>
              </a:rPr>
              <a:t>Lidar</a:t>
            </a:r>
            <a:r>
              <a:rPr lang="en-US" sz="1200" b="0" i="0" u="none" strike="noStrike" kern="1200" baseline="0" dirty="0">
                <a:solidFill>
                  <a:schemeClr val="tx1"/>
                </a:solidFill>
                <a:effectLst/>
                <a:latin typeface="Arial" charset="0"/>
                <a:ea typeface="+mn-ea"/>
                <a:cs typeface="+mn-cs"/>
              </a:rPr>
              <a:t> </a:t>
            </a:r>
            <a:r>
              <a:rPr lang="en-US" sz="1200" b="0" i="0" u="none" strike="noStrike" kern="1200" dirty="0">
                <a:solidFill>
                  <a:schemeClr val="tx1"/>
                </a:solidFill>
                <a:effectLst/>
                <a:latin typeface="Arial" charset="0"/>
                <a:ea typeface="+mn-ea"/>
                <a:cs typeface="+mn-cs"/>
              </a:rPr>
              <a:t>acronym for </a:t>
            </a:r>
            <a:r>
              <a:rPr lang="en-US" sz="1200" b="0" i="1" u="none" strike="noStrike" kern="1200" dirty="0">
                <a:solidFill>
                  <a:schemeClr val="tx1"/>
                </a:solidFill>
                <a:effectLst/>
                <a:latin typeface="Arial" charset="0"/>
                <a:ea typeface="+mn-ea"/>
                <a:cs typeface="+mn-cs"/>
              </a:rPr>
              <a:t>light detection and ranging</a:t>
            </a:r>
            <a:endParaRPr lang="en-US" dirty="0"/>
          </a:p>
        </p:txBody>
      </p:sp>
    </p:spTree>
    <p:extLst>
      <p:ext uri="{BB962C8B-B14F-4D97-AF65-F5344CB8AC3E}">
        <p14:creationId xmlns:p14="http://schemas.microsoft.com/office/powerpoint/2010/main" val="3623799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www.today.com</a:t>
            </a:r>
            <a:r>
              <a:rPr lang="en-US" dirty="0"/>
              <a:t>/video/amazon-debuts-new-package-delivery-drone-61414981780</a:t>
            </a:r>
          </a:p>
          <a:p>
            <a:endParaRPr lang="en-US" dirty="0"/>
          </a:p>
          <a:p>
            <a:r>
              <a:rPr lang="en-US" dirty="0"/>
              <a:t>https://</a:t>
            </a:r>
            <a:r>
              <a:rPr lang="en-US" dirty="0" err="1"/>
              <a:t>nbcnewsencoding-vh.akamaihd.net</a:t>
            </a:r>
            <a:r>
              <a:rPr lang="en-US" dirty="0"/>
              <a:t>/</a:t>
            </a:r>
            <a:r>
              <a:rPr lang="en-US" dirty="0" err="1"/>
              <a:t>i</a:t>
            </a:r>
            <a:r>
              <a:rPr lang="en-US" dirty="0"/>
              <a:t>/</a:t>
            </a:r>
            <a:r>
              <a:rPr lang="en-US" dirty="0" err="1"/>
              <a:t>nbcnews</a:t>
            </a:r>
            <a:r>
              <a:rPr lang="en-US" dirty="0"/>
              <a:t>/video/2019/06/tdy_news_costello_amazon_190606_893856774.mp4,,.csmil/master.m3u8?__b__=1000</a:t>
            </a:r>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23</a:t>
            </a:fld>
            <a:endParaRPr lang="en-US"/>
          </a:p>
        </p:txBody>
      </p:sp>
    </p:spTree>
    <p:extLst>
      <p:ext uri="{BB962C8B-B14F-4D97-AF65-F5344CB8AC3E}">
        <p14:creationId xmlns:p14="http://schemas.microsoft.com/office/powerpoint/2010/main" val="1099338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79EB815-113F-493D-AF66-4161C653852F}" type="slidenum">
              <a:rPr lang="en-US" altLang="en-US" smtClean="0"/>
              <a:pPr/>
              <a:t>3</a:t>
            </a:fld>
            <a:endParaRPr lang="en-US" alt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742440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24</a:t>
            </a:fld>
            <a:endParaRPr lang="en-US"/>
          </a:p>
        </p:txBody>
      </p:sp>
    </p:spTree>
    <p:extLst>
      <p:ext uri="{BB962C8B-B14F-4D97-AF65-F5344CB8AC3E}">
        <p14:creationId xmlns:p14="http://schemas.microsoft.com/office/powerpoint/2010/main" val="2406625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25</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sonar, speedometer, GPS</a:t>
            </a:r>
            <a:endParaRPr lang="en-US" b="1" i="1" dirty="0"/>
          </a:p>
          <a:p>
            <a:pPr eaLnBrk="1" hangingPunct="1"/>
            <a:endParaRPr lang="en-US" dirty="0"/>
          </a:p>
        </p:txBody>
      </p:sp>
    </p:spTree>
    <p:extLst>
      <p:ext uri="{BB962C8B-B14F-4D97-AF65-F5344CB8AC3E}">
        <p14:creationId xmlns:p14="http://schemas.microsoft.com/office/powerpoint/2010/main" val="2263770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26</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sonar, speedometer, GPS</a:t>
            </a:r>
            <a:endParaRPr lang="en-US" b="1" i="1" dirty="0"/>
          </a:p>
          <a:p>
            <a:pPr eaLnBrk="1" hangingPunct="1"/>
            <a:endParaRPr lang="en-US" dirty="0"/>
          </a:p>
        </p:txBody>
      </p:sp>
    </p:spTree>
    <p:extLst>
      <p:ext uri="{BB962C8B-B14F-4D97-AF65-F5344CB8AC3E}">
        <p14:creationId xmlns:p14="http://schemas.microsoft.com/office/powerpoint/2010/main" val="2228450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8C200FD-C1FC-4478-9A7F-B77FF39EDBAF}" type="slidenum">
              <a:rPr lang="en-US" sz="1200" smtClean="0">
                <a:latin typeface="Arial" charset="0"/>
              </a:rPr>
              <a:pPr/>
              <a:t>27</a:t>
            </a:fld>
            <a:endParaRPr lang="en-US" sz="120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agent function is an abstract mathematical description;</a:t>
            </a:r>
          </a:p>
          <a:p>
            <a:pPr eaLnBrk="1" hangingPunct="1"/>
            <a:r>
              <a:rPr lang="en-US" dirty="0"/>
              <a:t>The agent program is a concrete implementation, running within some physical system. </a:t>
            </a:r>
          </a:p>
          <a:p>
            <a:pPr eaLnBrk="1" hangingPunct="1"/>
            <a:endParaRPr lang="en-US" dirty="0"/>
          </a:p>
        </p:txBody>
      </p:sp>
    </p:spTree>
    <p:extLst>
      <p:ext uri="{BB962C8B-B14F-4D97-AF65-F5344CB8AC3E}">
        <p14:creationId xmlns:p14="http://schemas.microsoft.com/office/powerpoint/2010/main" val="956841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i="1" dirty="0">
                <a:solidFill>
                  <a:srgbClr val="C00000"/>
                </a:solidFill>
              </a:rPr>
              <a:t>Deterministic</a:t>
            </a:r>
            <a:r>
              <a:rPr lang="en-US" i="1" dirty="0">
                <a:solidFill>
                  <a:schemeClr val="accent2"/>
                </a:solidFill>
              </a:rPr>
              <a:t> </a:t>
            </a:r>
            <a:r>
              <a:rPr lang="en-US" dirty="0"/>
              <a:t>(vs. stochastic): The next state of the environment is completely determined by the current state and the action executed by the agent. </a:t>
            </a:r>
          </a:p>
          <a:p>
            <a:pPr lvl="1">
              <a:lnSpc>
                <a:spcPct val="90000"/>
              </a:lnSpc>
            </a:pPr>
            <a:r>
              <a:rPr lang="en-US" sz="1800" dirty="0"/>
              <a:t>If the environment is deterministic except for the actions of other agents, then the environment is </a:t>
            </a:r>
            <a:r>
              <a:rPr lang="en-US" sz="2400" i="1" dirty="0">
                <a:solidFill>
                  <a:srgbClr val="C00000"/>
                </a:solidFill>
              </a:rPr>
              <a:t>strategic</a:t>
            </a:r>
            <a:r>
              <a:rPr lang="en-US" sz="1800" dirty="0"/>
              <a:t>.</a:t>
            </a:r>
          </a:p>
          <a:p>
            <a:pPr>
              <a:lnSpc>
                <a:spcPct val="90000"/>
              </a:lnSpc>
            </a:pP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29</a:t>
            </a:fld>
            <a:endParaRPr lang="en-US"/>
          </a:p>
        </p:txBody>
      </p:sp>
    </p:spTree>
    <p:extLst>
      <p:ext uri="{BB962C8B-B14F-4D97-AF65-F5344CB8AC3E}">
        <p14:creationId xmlns:p14="http://schemas.microsoft.com/office/powerpoint/2010/main" val="3008410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071B144-9631-43E6-B559-784503AE2E83}" type="slidenum">
              <a:rPr lang="en-US" sz="1200" smtClean="0">
                <a:latin typeface="Arial" charset="0"/>
              </a:rPr>
              <a:pPr/>
              <a:t>30</a:t>
            </a:fld>
            <a:endParaRPr lang="en-US" sz="120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r>
              <a:rPr lang="en-US" dirty="0"/>
              <a:t>The agent's experience is divided into atomic "episodes" during which the agent perceives and then performs a single action, and the choice of action in each episode does not depend on any previous action.  </a:t>
            </a:r>
          </a:p>
          <a:p>
            <a:endParaRPr lang="en-US" dirty="0"/>
          </a:p>
          <a:p>
            <a:r>
              <a:rPr lang="en-US" dirty="0"/>
              <a:t>In sequential environments, the current decision could affect all future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811779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solidFill>
                  <a:srgbClr val="C00000"/>
                </a:solidFill>
              </a:rPr>
              <a:t>Static</a:t>
            </a:r>
            <a:r>
              <a:rPr lang="en-US" dirty="0">
                <a:solidFill>
                  <a:srgbClr val="FF0000"/>
                </a:solidFill>
              </a:rPr>
              <a:t> </a:t>
            </a:r>
            <a:r>
              <a:rPr lang="en-US" dirty="0"/>
              <a:t>(vs. dynamic): The environment is unchanged while an agent is deliberating. </a:t>
            </a:r>
          </a:p>
          <a:p>
            <a:pPr lvl="1"/>
            <a:r>
              <a:rPr lang="en-US" sz="1800" dirty="0"/>
              <a:t>The environment is </a:t>
            </a:r>
            <a:r>
              <a:rPr lang="en-US" i="1" dirty="0" err="1">
                <a:solidFill>
                  <a:srgbClr val="C00000"/>
                </a:solidFill>
              </a:rPr>
              <a:t>semidynamic</a:t>
            </a:r>
            <a:r>
              <a:rPr lang="en-US" dirty="0">
                <a:solidFill>
                  <a:srgbClr val="C00000"/>
                </a:solidFill>
              </a:rPr>
              <a:t> </a:t>
            </a:r>
            <a:r>
              <a:rPr lang="en-US" sz="1800" dirty="0"/>
              <a:t>if the environment itself does not change with the passage of time but the agent's performance score does.  Chess with a clock is </a:t>
            </a:r>
            <a:r>
              <a:rPr lang="en-US" sz="1800" dirty="0" err="1"/>
              <a:t>semidynamic</a:t>
            </a:r>
            <a:r>
              <a:rPr lang="en-US" sz="1800" dirty="0"/>
              <a:t>.</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31</a:t>
            </a:fld>
            <a:endParaRPr lang="en-US"/>
          </a:p>
        </p:txBody>
      </p:sp>
    </p:spTree>
    <p:extLst>
      <p:ext uri="{BB962C8B-B14F-4D97-AF65-F5344CB8AC3E}">
        <p14:creationId xmlns:p14="http://schemas.microsoft.com/office/powerpoint/2010/main" val="487090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EAE90D1-CFF1-4D6F-8AFF-DD5F15EF11DF}" type="slidenum">
              <a:rPr lang="en-US" sz="1200" smtClean="0">
                <a:latin typeface="Arial" charset="0"/>
              </a:rPr>
              <a:pPr/>
              <a:t>32</a:t>
            </a:fld>
            <a:endParaRPr lang="en-US" sz="1200">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Symbol" pitchFamily="18" charset="2"/>
              <a:buNone/>
            </a:pPr>
            <a:endParaRPr lang="en-US" dirty="0"/>
          </a:p>
          <a:p>
            <a:r>
              <a:rPr lang="en-US" i="1" dirty="0">
                <a:solidFill>
                  <a:srgbClr val="C00000"/>
                </a:solidFill>
              </a:rPr>
              <a:t>Discrete</a:t>
            </a:r>
            <a:r>
              <a:rPr lang="en-US" i="1" dirty="0">
                <a:solidFill>
                  <a:schemeClr val="accent2"/>
                </a:solidFill>
              </a:rPr>
              <a:t> </a:t>
            </a:r>
            <a:r>
              <a:rPr lang="en-US" dirty="0"/>
              <a:t>(vs. continuous): A limited number of distinct, clearly defined percepts and actions.</a:t>
            </a:r>
          </a:p>
        </p:txBody>
      </p:sp>
    </p:spTree>
    <p:extLst>
      <p:ext uri="{BB962C8B-B14F-4D97-AF65-F5344CB8AC3E}">
        <p14:creationId xmlns:p14="http://schemas.microsoft.com/office/powerpoint/2010/main" val="1464201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EAE90D1-CFF1-4D6F-8AFF-DD5F15EF11DF}" type="slidenum">
              <a:rPr lang="en-US" sz="1200" smtClean="0">
                <a:latin typeface="Arial" charset="0"/>
              </a:rPr>
              <a:pPr/>
              <a:t>33</a:t>
            </a:fld>
            <a:endParaRPr lang="en-US" sz="1200">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Multi-agent: Does</a:t>
            </a:r>
            <a:r>
              <a:rPr lang="en-US" baseline="0" dirty="0"/>
              <a:t>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p>
          <a:p>
            <a:pPr eaLnBrk="1" hangingPunct="1"/>
            <a:endParaRPr lang="en-US" baseline="0" dirty="0"/>
          </a:p>
          <a:p>
            <a:pPr eaLnBrk="1" hangingPunct="1"/>
            <a:r>
              <a:rPr lang="en-US" baseline="0" dirty="0"/>
              <a:t>CCB </a:t>
            </a:r>
            <a:r>
              <a:rPr lang="mr-IN" baseline="0" dirty="0"/>
              <a:t>–</a:t>
            </a:r>
            <a:r>
              <a:rPr lang="en-US" baseline="0" dirty="0"/>
              <a:t> write the next slide on the board</a:t>
            </a:r>
            <a:endParaRPr lang="en-US" dirty="0"/>
          </a:p>
        </p:txBody>
      </p:sp>
    </p:spTree>
    <p:extLst>
      <p:ext uri="{BB962C8B-B14F-4D97-AF65-F5344CB8AC3E}">
        <p14:creationId xmlns:p14="http://schemas.microsoft.com/office/powerpoint/2010/main" val="381960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35</a:t>
            </a:fld>
            <a:endParaRPr lang="en-US"/>
          </a:p>
        </p:txBody>
      </p:sp>
    </p:spTree>
    <p:extLst>
      <p:ext uri="{BB962C8B-B14F-4D97-AF65-F5344CB8AC3E}">
        <p14:creationId xmlns:p14="http://schemas.microsoft.com/office/powerpoint/2010/main" val="3033096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4</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75306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36</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96104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37</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667777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38</a:t>
            </a:fld>
            <a:endParaRPr lang="en-US"/>
          </a:p>
        </p:txBody>
      </p:sp>
    </p:spTree>
    <p:extLst>
      <p:ext uri="{BB962C8B-B14F-4D97-AF65-F5344CB8AC3E}">
        <p14:creationId xmlns:p14="http://schemas.microsoft.com/office/powerpoint/2010/main" val="15324907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39</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99051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1B6EA1D-F15E-4EE9-8297-807B6F2587F0}" type="slidenum">
              <a:rPr lang="en-US" altLang="en-US" sz="1300">
                <a:latin typeface="Times" pitchFamily="18" charset="0"/>
              </a:rPr>
              <a:pPr/>
              <a:t>40</a:t>
            </a:fld>
            <a:endParaRPr lang="en-US" altLang="en-US" sz="130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Sometimes a performance measure can be formulated in whether an agent satisfies</a:t>
            </a:r>
            <a:r>
              <a:rPr lang="en-US" baseline="0" dirty="0"/>
              <a:t> </a:t>
            </a:r>
            <a:r>
              <a:rPr lang="en-US" dirty="0"/>
              <a:t>a goal.</a:t>
            </a:r>
          </a:p>
          <a:p>
            <a:pPr eaLnBrk="1" hangingPunct="1"/>
            <a:endParaRPr lang="en-US" dirty="0"/>
          </a:p>
          <a:p>
            <a:pPr eaLnBrk="1" hangingPunct="1"/>
            <a:r>
              <a:rPr lang="en-US" dirty="0"/>
              <a:t>This</a:t>
            </a:r>
            <a:r>
              <a:rPr lang="en-US" baseline="0" dirty="0"/>
              <a:t> Is called a sliding block puzzle.  This instance is an 8-puzzle.</a:t>
            </a:r>
            <a:endParaRPr lang="en-US" dirty="0"/>
          </a:p>
          <a:p>
            <a:pPr eaLnBrk="1" hangingPunct="1"/>
            <a:r>
              <a:rPr lang="en-US" dirty="0"/>
              <a:t>9!/2 = 181k</a:t>
            </a:r>
          </a:p>
          <a:p>
            <a:pPr eaLnBrk="1" hangingPunct="1"/>
            <a:r>
              <a:rPr lang="en-US" dirty="0"/>
              <a:t>Family of sliding block puzzles</a:t>
            </a:r>
            <a:r>
              <a:rPr lang="en-US" baseline="0" dirty="0"/>
              <a:t> are NP complete.  15 block puzzle (4x4 board has 1.3 trillion states (1.3*10^12).</a:t>
            </a:r>
          </a:p>
          <a:p>
            <a:pPr eaLnBrk="1" hangingPunct="1"/>
            <a:r>
              <a:rPr lang="en-US" baseline="0" dirty="0"/>
              <a:t>5x5 board has 10^25 states.</a:t>
            </a:r>
            <a:endParaRPr lang="en-US" dirty="0"/>
          </a:p>
          <a:p>
            <a:pPr eaLnBrk="1" hangingPunct="1"/>
            <a:endParaRPr lang="en-US" dirty="0"/>
          </a:p>
        </p:txBody>
      </p:sp>
    </p:spTree>
    <p:extLst>
      <p:ext uri="{BB962C8B-B14F-4D97-AF65-F5344CB8AC3E}">
        <p14:creationId xmlns:p14="http://schemas.microsoft.com/office/powerpoint/2010/main" val="1057281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5</a:t>
            </a:fld>
            <a:endParaRPr lang="en-US"/>
          </a:p>
        </p:txBody>
      </p:sp>
    </p:spTree>
    <p:extLst>
      <p:ext uri="{BB962C8B-B14F-4D97-AF65-F5344CB8AC3E}">
        <p14:creationId xmlns:p14="http://schemas.microsoft.com/office/powerpoint/2010/main" val="1595865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6</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Mathematically speaking, we say that an agent’s behavior is described by the</a:t>
            </a:r>
            <a:r>
              <a:rPr lang="en-US" baseline="0" dirty="0"/>
              <a:t> agent function </a:t>
            </a:r>
            <a:r>
              <a:rPr lang="en-US" dirty="0"/>
              <a:t>that maps any given percept sequence to an action. </a:t>
            </a:r>
          </a:p>
        </p:txBody>
      </p:sp>
    </p:spTree>
    <p:extLst>
      <p:ext uri="{BB962C8B-B14F-4D97-AF65-F5344CB8AC3E}">
        <p14:creationId xmlns:p14="http://schemas.microsoft.com/office/powerpoint/2010/main" val="3231209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41CA8F7D-2E5D-451B-9573-6484998D3534}" type="slidenum">
              <a:rPr lang="en-US" sz="1200">
                <a:latin typeface="Arial" charset="0"/>
              </a:rPr>
              <a:pPr/>
              <a:t>7</a:t>
            </a:fld>
            <a:endParaRPr 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Internally, the agent function for an artificial agent will be implemented by an agent program. </a:t>
            </a:r>
          </a:p>
          <a:p>
            <a:pPr eaLnBrk="1" hangingPunct="1"/>
            <a:r>
              <a:rPr lang="en-US" dirty="0"/>
              <a:t>The agent function is an abstract mathematical description;</a:t>
            </a:r>
          </a:p>
          <a:p>
            <a:pPr eaLnBrk="1" hangingPunct="1"/>
            <a:r>
              <a:rPr lang="en-US" dirty="0"/>
              <a:t>The agent program is a concrete implementation, running within some physical system. </a:t>
            </a:r>
          </a:p>
        </p:txBody>
      </p:sp>
    </p:spTree>
    <p:extLst>
      <p:ext uri="{BB962C8B-B14F-4D97-AF65-F5344CB8AC3E}">
        <p14:creationId xmlns:p14="http://schemas.microsoft.com/office/powerpoint/2010/main" val="3003190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9F24B185-7BBC-4914-9EDE-73E23B9A89C4}" type="slidenum">
              <a:rPr lang="en-US" sz="1200">
                <a:latin typeface="Arial" charset="0"/>
              </a:rPr>
              <a:pPr/>
              <a:t>8</a:t>
            </a:fld>
            <a:endParaRPr 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Thermostats?!?!?!  </a:t>
            </a:r>
            <a:r>
              <a:rPr lang="en-US" baseline="0" dirty="0"/>
              <a:t>  </a:t>
            </a:r>
            <a:r>
              <a:rPr lang="en-US" dirty="0"/>
              <a:t>Yes, they are self</a:t>
            </a:r>
            <a:r>
              <a:rPr lang="mr-IN" dirty="0"/>
              <a:t>–</a:t>
            </a:r>
            <a:r>
              <a:rPr lang="en-US" dirty="0"/>
              <a:t>regulating</a:t>
            </a:r>
            <a:r>
              <a:rPr lang="en-US" baseline="0" dirty="0"/>
              <a:t> and foundational to the field of Control Theory, which was one of the fields that gave raise to AI.</a:t>
            </a:r>
            <a:endParaRPr lang="en-US" dirty="0"/>
          </a:p>
        </p:txBody>
      </p:sp>
    </p:spTree>
    <p:extLst>
      <p:ext uri="{BB962C8B-B14F-4D97-AF65-F5344CB8AC3E}">
        <p14:creationId xmlns:p14="http://schemas.microsoft.com/office/powerpoint/2010/main" val="1234091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Moral philosophy has developed different notions of “the right thing”.  AI is usually concerned with </a:t>
            </a:r>
            <a:r>
              <a:rPr lang="en-US" b="1" dirty="0"/>
              <a:t>Consequentialism.  </a:t>
            </a:r>
            <a:r>
              <a:rPr lang="en-US" b="0" dirty="0"/>
              <a:t>We evaluate</a:t>
            </a:r>
            <a:r>
              <a:rPr lang="en-US" dirty="0"/>
              <a:t> an agent’s behavior by its consequences. </a:t>
            </a:r>
          </a:p>
          <a:p>
            <a:r>
              <a:rPr lang="en-US" dirty="0"/>
              <a:t>When an agent is put into an environment, it generates a sequence of actions based on the percepts that it receives.  This sequence of actions causes the environment to go through a sequence of states.   If these are desirable </a:t>
            </a:r>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2054422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1" i="0" u="none" strike="noStrike" kern="1200" dirty="0">
                <a:solidFill>
                  <a:schemeClr val="tx1"/>
                </a:solidFill>
                <a:effectLst/>
                <a:latin typeface="+mn-lt"/>
                <a:ea typeface="+mn-ea"/>
                <a:cs typeface="+mn-cs"/>
              </a:rPr>
              <a:t>Rational choice theory</a:t>
            </a:r>
            <a:r>
              <a:rPr lang="en-US" sz="1200" b="0" i="0" u="none" strike="noStrike" kern="1200" dirty="0">
                <a:solidFill>
                  <a:schemeClr val="tx1"/>
                </a:solidFill>
                <a:effectLst/>
                <a:latin typeface="+mn-lt"/>
                <a:ea typeface="+mn-ea"/>
                <a:cs typeface="+mn-cs"/>
              </a:rPr>
              <a:t>, also known as </a:t>
            </a:r>
            <a:r>
              <a:rPr lang="en-US" sz="1200" b="1" i="0" u="none" strike="noStrike" kern="1200" dirty="0">
                <a:solidFill>
                  <a:schemeClr val="tx1"/>
                </a:solidFill>
                <a:effectLst/>
                <a:latin typeface="+mn-lt"/>
                <a:ea typeface="+mn-ea"/>
                <a:cs typeface="+mn-cs"/>
              </a:rPr>
              <a:t>choice theory</a:t>
            </a:r>
            <a:r>
              <a:rPr lang="en-US" sz="1200" b="0" i="0" u="none" strike="noStrike" kern="1200" dirty="0">
                <a:solidFill>
                  <a:schemeClr val="tx1"/>
                </a:solidFill>
                <a:effectLst/>
                <a:latin typeface="+mn-lt"/>
                <a:ea typeface="+mn-ea"/>
                <a:cs typeface="+mn-cs"/>
              </a:rPr>
              <a:t> or </a:t>
            </a:r>
            <a:r>
              <a:rPr lang="en-US" sz="1200" b="1" i="0" u="none" strike="noStrike" kern="1200" dirty="0">
                <a:solidFill>
                  <a:schemeClr val="tx1"/>
                </a:solidFill>
                <a:effectLst/>
                <a:latin typeface="+mn-lt"/>
                <a:ea typeface="+mn-ea"/>
                <a:cs typeface="+mn-cs"/>
              </a:rPr>
              <a:t>rational action theory</a:t>
            </a:r>
            <a:r>
              <a:rPr lang="en-US" sz="1200" b="0" i="0" u="none" strike="noStrike" kern="1200" dirty="0">
                <a:solidFill>
                  <a:schemeClr val="tx1"/>
                </a:solidFill>
                <a:effectLst/>
                <a:latin typeface="+mn-lt"/>
                <a:ea typeface="+mn-ea"/>
                <a:cs typeface="+mn-cs"/>
              </a:rPr>
              <a:t>, is a framework for understanding and often formally </a:t>
            </a:r>
            <a:r>
              <a:rPr lang="en-US" sz="1200" b="0" i="0" u="none" strike="noStrike" kern="1200" dirty="0">
                <a:solidFill>
                  <a:schemeClr val="tx1"/>
                </a:solidFill>
                <a:effectLst/>
                <a:latin typeface="+mn-lt"/>
                <a:ea typeface="+mn-ea"/>
                <a:cs typeface="+mn-cs"/>
                <a:hlinkClick r:id="rId3" tooltip="Model (abstract)"/>
              </a:rPr>
              <a:t>modeling</a:t>
            </a:r>
            <a:r>
              <a:rPr lang="en-US" sz="1200" b="0" i="0" u="none" strike="noStrike" kern="1200" dirty="0">
                <a:solidFill>
                  <a:schemeClr val="tx1"/>
                </a:solidFill>
                <a:effectLst/>
                <a:latin typeface="+mn-lt"/>
                <a:ea typeface="+mn-ea"/>
                <a:cs typeface="+mn-cs"/>
              </a:rPr>
              <a:t> social and economic behavior.</a:t>
            </a:r>
            <a:r>
              <a:rPr lang="en-US" sz="1200" b="0" i="0" u="none" strike="noStrike" kern="1200" baseline="30000" dirty="0">
                <a:solidFill>
                  <a:schemeClr val="tx1"/>
                </a:solidFill>
                <a:effectLst/>
                <a:latin typeface="+mn-lt"/>
                <a:ea typeface="+mn-ea"/>
                <a:cs typeface="+mn-cs"/>
                <a:hlinkClick r:id="rId4"/>
              </a:rPr>
              <a:t>[1]</a:t>
            </a:r>
            <a:r>
              <a:rPr lang="en-US" sz="1200" b="0" i="0" u="none" strike="noStrike" kern="1200" dirty="0">
                <a:solidFill>
                  <a:schemeClr val="tx1"/>
                </a:solidFill>
                <a:effectLst/>
                <a:latin typeface="+mn-lt"/>
                <a:ea typeface="+mn-ea"/>
                <a:cs typeface="+mn-cs"/>
              </a:rPr>
              <a:t> The basic premise of rational choice theory is that aggregate social behavior results from the behavior of individual actors, each of whom is making their individual decisions. The theory also focuses on the determinants of the individual choices (</a:t>
            </a:r>
            <a:r>
              <a:rPr lang="en-US" sz="1200" b="0" i="0" u="none" strike="noStrike" kern="1200" dirty="0">
                <a:solidFill>
                  <a:schemeClr val="tx1"/>
                </a:solidFill>
                <a:effectLst/>
                <a:latin typeface="+mn-lt"/>
                <a:ea typeface="+mn-ea"/>
                <a:cs typeface="+mn-cs"/>
                <a:hlinkClick r:id="rId5" tooltip="Methodological individualism"/>
              </a:rPr>
              <a:t>methodological individualism</a:t>
            </a:r>
            <a:r>
              <a:rPr lang="en-US" sz="1200" b="0" i="0" u="none" strike="noStrike" kern="1200" dirty="0">
                <a:solidFill>
                  <a:schemeClr val="tx1"/>
                </a:solidFill>
                <a:effectLst/>
                <a:latin typeface="+mn-lt"/>
                <a:ea typeface="+mn-ea"/>
                <a:cs typeface="+mn-cs"/>
              </a:rPr>
              <a:t>). Rational choice theory then assumes that an individual has </a:t>
            </a:r>
            <a:r>
              <a:rPr lang="en-US" sz="1200" b="0" i="0" u="none" strike="noStrike" kern="1200" dirty="0">
                <a:solidFill>
                  <a:schemeClr val="tx1"/>
                </a:solidFill>
                <a:effectLst/>
                <a:latin typeface="+mn-lt"/>
                <a:ea typeface="+mn-ea"/>
                <a:cs typeface="+mn-cs"/>
                <a:hlinkClick r:id="rId6" tooltip="Preference (economics)"/>
              </a:rPr>
              <a:t>preferences</a:t>
            </a:r>
            <a:r>
              <a:rPr lang="en-US" sz="1200" b="0" i="0" u="none" strike="noStrike" kern="1200" dirty="0">
                <a:solidFill>
                  <a:schemeClr val="tx1"/>
                </a:solidFill>
                <a:effectLst/>
                <a:latin typeface="+mn-lt"/>
                <a:ea typeface="+mn-ea"/>
                <a:cs typeface="+mn-cs"/>
              </a:rPr>
              <a:t> among the available choice alternatives that allow them to state which option they prefer. </a:t>
            </a:r>
            <a:endParaRPr lang="en-US" dirty="0"/>
          </a:p>
          <a:p>
            <a:endParaRPr lang="en-US" dirty="0"/>
          </a:p>
          <a:p>
            <a:r>
              <a:rPr lang="en-US" dirty="0"/>
              <a:t>Herb Simon was an economist, political scientist and cognitive psychologist, whose primary research interest was decision-making and is best known for his theory of "bounded rationality" </a:t>
            </a:r>
            <a:br>
              <a:rPr lang="en-US" dirty="0"/>
            </a:br>
            <a:endParaRPr lang="en-US" dirty="0"/>
          </a:p>
          <a:p>
            <a:r>
              <a:rPr lang="en-US" dirty="0"/>
              <a:t>1953.</a:t>
            </a:r>
          </a:p>
          <a:p>
            <a:endParaRPr lang="en-US" dirty="0"/>
          </a:p>
          <a:p>
            <a:r>
              <a:rPr lang="en-US" dirty="0"/>
              <a:t>He received the Nobel Prize in Economics in 1978 and the Turing Award in 1975.</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18081061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457200"/>
          </a:xfrm>
        </p:spPr>
        <p:txBody>
          <a:bodyPr/>
          <a:lstStyle/>
          <a:p>
            <a:r>
              <a:rPr lang="en-US"/>
              <a:t>Click to edit Master title style</a:t>
            </a:r>
          </a:p>
        </p:txBody>
      </p:sp>
      <p:sp>
        <p:nvSpPr>
          <p:cNvPr id="3" name="Content Placeholder 2"/>
          <p:cNvSpPr>
            <a:spLocks noGrp="1"/>
          </p:cNvSpPr>
          <p:nvPr>
            <p:ph sz="half" idx="1"/>
          </p:nvPr>
        </p:nvSpPr>
        <p:spPr>
          <a:xfrm>
            <a:off x="914400" y="12954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36576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7485354-8E09-4337-A48E-EC7E77BE6E58}" type="slidenum">
              <a:rPr lang="en-US" altLang="en-US"/>
              <a:pPr>
                <a:defRPr/>
              </a:pPr>
              <a:t>‹#›</a:t>
            </a:fld>
            <a:endParaRPr lang="en-US" altLang="en-US"/>
          </a:p>
        </p:txBody>
      </p:sp>
    </p:spTree>
    <p:extLst>
      <p:ext uri="{BB962C8B-B14F-4D97-AF65-F5344CB8AC3E}">
        <p14:creationId xmlns:p14="http://schemas.microsoft.com/office/powerpoint/2010/main" val="37960624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4">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5">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oday.com/video/amazon-adebuts-new-package-delivery-drone-6141498178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a:t>Rational Agents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F151-59DB-7D49-A8A6-CDDB743B53D9}"/>
              </a:ext>
            </a:extLst>
          </p:cNvPr>
          <p:cNvSpPr>
            <a:spLocks noGrp="1"/>
          </p:cNvSpPr>
          <p:nvPr>
            <p:ph type="title"/>
          </p:nvPr>
        </p:nvSpPr>
        <p:spPr/>
        <p:txBody>
          <a:bodyPr/>
          <a:lstStyle/>
          <a:p>
            <a:r>
              <a:rPr lang="en-US" dirty="0"/>
              <a:t>Rational Agent</a:t>
            </a:r>
          </a:p>
        </p:txBody>
      </p:sp>
      <p:sp>
        <p:nvSpPr>
          <p:cNvPr id="3" name="Content Placeholder 2">
            <a:extLst>
              <a:ext uri="{FF2B5EF4-FFF2-40B4-BE49-F238E27FC236}">
                <a16:creationId xmlns:a16="http://schemas.microsoft.com/office/drawing/2014/main" id="{92781154-5488-C441-AF10-059ABF8042AB}"/>
              </a:ext>
            </a:extLst>
          </p:cNvPr>
          <p:cNvSpPr>
            <a:spLocks noGrp="1"/>
          </p:cNvSpPr>
          <p:nvPr>
            <p:ph idx="1"/>
          </p:nvPr>
        </p:nvSpPr>
        <p:spPr/>
        <p:txBody>
          <a:bodyPr/>
          <a:lstStyle/>
          <a:p>
            <a:r>
              <a:rPr lang="en-US" dirty="0"/>
              <a:t>Let’s try to define “rational agent”.</a:t>
            </a:r>
          </a:p>
          <a:p>
            <a:endParaRPr lang="en-US" dirty="0"/>
          </a:p>
          <a:p>
            <a:r>
              <a:rPr lang="en-US" dirty="0"/>
              <a:t>A </a:t>
            </a:r>
            <a:r>
              <a:rPr lang="en-US" b="1" dirty="0"/>
              <a:t>rational agent </a:t>
            </a:r>
            <a:r>
              <a:rPr lang="en-US" dirty="0"/>
              <a:t>is an agent that perceives its environment and and behaves rationally</a:t>
            </a:r>
          </a:p>
          <a:p>
            <a:endParaRPr lang="en-US" dirty="0"/>
          </a:p>
          <a:p>
            <a:r>
              <a:rPr lang="en-US" dirty="0"/>
              <a:t>Rational behavior: doing the right thing</a:t>
            </a:r>
          </a:p>
          <a:p>
            <a:endParaRPr lang="en-US" dirty="0"/>
          </a:p>
          <a:p>
            <a:r>
              <a:rPr lang="en-US" dirty="0"/>
              <a:t>Obviously doing the right thing is better than doing the wrong thing, but </a:t>
            </a:r>
            <a:r>
              <a:rPr lang="en-US" i="1" dirty="0"/>
              <a:t>what does it mean to do the right thing?</a:t>
            </a:r>
          </a:p>
          <a:p>
            <a:endParaRPr lang="en-US" i="1" dirty="0"/>
          </a:p>
          <a:p>
            <a:endParaRPr lang="en-US" i="1" dirty="0"/>
          </a:p>
        </p:txBody>
      </p:sp>
    </p:spTree>
    <p:extLst>
      <p:ext uri="{BB962C8B-B14F-4D97-AF65-F5344CB8AC3E}">
        <p14:creationId xmlns:p14="http://schemas.microsoft.com/office/powerpoint/2010/main" val="1499563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B0030E-63D7-2240-A3B2-3BB6B67F225C}"/>
              </a:ext>
            </a:extLst>
          </p:cNvPr>
          <p:cNvSpPr>
            <a:spLocks noGrp="1"/>
          </p:cNvSpPr>
          <p:nvPr>
            <p:ph type="title"/>
          </p:nvPr>
        </p:nvSpPr>
        <p:spPr/>
        <p:txBody>
          <a:bodyPr anchor="ctr">
            <a:normAutofit/>
          </a:bodyPr>
          <a:lstStyle/>
          <a:p>
            <a:pPr lvl="0"/>
            <a:r>
              <a:rPr lang="en-US" dirty="0"/>
              <a:t>In Philosophy</a:t>
            </a:r>
          </a:p>
        </p:txBody>
      </p:sp>
      <p:sp>
        <p:nvSpPr>
          <p:cNvPr id="6" name="Content Placeholder 5">
            <a:extLst>
              <a:ext uri="{FF2B5EF4-FFF2-40B4-BE49-F238E27FC236}">
                <a16:creationId xmlns:a16="http://schemas.microsoft.com/office/drawing/2014/main" id="{F92DFAF5-9906-E640-A8FB-21966369E3DE}"/>
              </a:ext>
            </a:extLst>
          </p:cNvPr>
          <p:cNvSpPr>
            <a:spLocks noGrp="1"/>
          </p:cNvSpPr>
          <p:nvPr>
            <p:ph idx="1"/>
          </p:nvPr>
        </p:nvSpPr>
        <p:spPr/>
        <p:txBody>
          <a:bodyPr/>
          <a:lstStyle/>
          <a:p>
            <a:endParaRPr lang="en-US"/>
          </a:p>
        </p:txBody>
      </p:sp>
      <p:sp>
        <p:nvSpPr>
          <p:cNvPr id="75" name="Text Placeholder 3">
            <a:extLst>
              <a:ext uri="{FF2B5EF4-FFF2-40B4-BE49-F238E27FC236}">
                <a16:creationId xmlns:a16="http://schemas.microsoft.com/office/drawing/2014/main" id="{4730D03F-7CF9-4E7F-8569-2951E238915C}"/>
              </a:ext>
            </a:extLst>
          </p:cNvPr>
          <p:cNvSpPr>
            <a:spLocks noGrp="1"/>
          </p:cNvSpPr>
          <p:nvPr>
            <p:ph type="body" sz="half" idx="2"/>
          </p:nvPr>
        </p:nvSpPr>
        <p:spPr/>
        <p:txBody>
          <a:bodyPr>
            <a:normAutofit/>
          </a:bodyPr>
          <a:lstStyle/>
          <a:p>
            <a:r>
              <a:rPr lang="en-US" sz="2000" dirty="0"/>
              <a:t>Moral philosophy has developed different notions of “the right thing”. </a:t>
            </a:r>
          </a:p>
          <a:p>
            <a:r>
              <a:rPr lang="en-US" sz="2000" dirty="0"/>
              <a:t>AI is usually concerned with </a:t>
            </a:r>
            <a:r>
              <a:rPr lang="en-US" sz="2000" b="1" dirty="0"/>
              <a:t>Consequentialism. </a:t>
            </a:r>
          </a:p>
          <a:p>
            <a:r>
              <a:rPr lang="en-US" sz="2000" dirty="0"/>
              <a:t>We evaluate an agent’s behavior by its consequences. </a:t>
            </a:r>
          </a:p>
        </p:txBody>
      </p:sp>
      <p:sp>
        <p:nvSpPr>
          <p:cNvPr id="12" name="TextBox 11">
            <a:extLst>
              <a:ext uri="{FF2B5EF4-FFF2-40B4-BE49-F238E27FC236}">
                <a16:creationId xmlns:a16="http://schemas.microsoft.com/office/drawing/2014/main" id="{4C2C0A17-FA69-A948-B5A3-6327A088202D}"/>
              </a:ext>
            </a:extLst>
          </p:cNvPr>
          <p:cNvSpPr txBox="1"/>
          <p:nvPr/>
        </p:nvSpPr>
        <p:spPr>
          <a:xfrm>
            <a:off x="9011126" y="5491718"/>
            <a:ext cx="1866217" cy="369332"/>
          </a:xfrm>
          <a:prstGeom prst="rect">
            <a:avLst/>
          </a:prstGeom>
          <a:noFill/>
        </p:spPr>
        <p:txBody>
          <a:bodyPr wrap="none" rtlCol="0">
            <a:spAutoFit/>
          </a:bodyPr>
          <a:lstStyle/>
          <a:p>
            <a:r>
              <a:rPr lang="en-US" b="1" dirty="0">
                <a:solidFill>
                  <a:schemeClr val="bg1"/>
                </a:solidFill>
              </a:rPr>
              <a:t>Herbert Simon</a:t>
            </a:r>
          </a:p>
        </p:txBody>
      </p:sp>
      <p:pic>
        <p:nvPicPr>
          <p:cNvPr id="13" name="Picture 6" descr="The Good Place">
            <a:extLst>
              <a:ext uri="{FF2B5EF4-FFF2-40B4-BE49-F238E27FC236}">
                <a16:creationId xmlns:a16="http://schemas.microsoft.com/office/drawing/2014/main" id="{D2ECE534-BB8F-A84F-B6B9-12E404BA5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r="1" b="1"/>
          <a:stretch/>
        </p:blipFill>
        <p:spPr bwMode="auto">
          <a:xfrm>
            <a:off x="5184648" y="987425"/>
            <a:ext cx="6172200" cy="4873625"/>
          </a:xfrm>
          <a:prstGeom prst="rect">
            <a:avLst/>
          </a:prstGeom>
          <a:solidFill>
            <a:srgbClr val="FFFFFF"/>
          </a:solidFill>
        </p:spPr>
      </p:pic>
      <p:sp>
        <p:nvSpPr>
          <p:cNvPr id="7" name="TextBox 6">
            <a:extLst>
              <a:ext uri="{FF2B5EF4-FFF2-40B4-BE49-F238E27FC236}">
                <a16:creationId xmlns:a16="http://schemas.microsoft.com/office/drawing/2014/main" id="{1D198B31-A204-7541-9B69-90FD4C16D270}"/>
              </a:ext>
            </a:extLst>
          </p:cNvPr>
          <p:cNvSpPr txBox="1"/>
          <p:nvPr/>
        </p:nvSpPr>
        <p:spPr>
          <a:xfrm>
            <a:off x="9499520" y="5499656"/>
            <a:ext cx="1931939" cy="369332"/>
          </a:xfrm>
          <a:prstGeom prst="rect">
            <a:avLst/>
          </a:prstGeom>
          <a:noFill/>
        </p:spPr>
        <p:txBody>
          <a:bodyPr wrap="none" rtlCol="0">
            <a:spAutoFit/>
          </a:bodyPr>
          <a:lstStyle/>
          <a:p>
            <a:r>
              <a:rPr lang="en-US" b="1" dirty="0">
                <a:solidFill>
                  <a:schemeClr val="bg1"/>
                </a:solidFill>
              </a:rPr>
              <a:t>The Good Place</a:t>
            </a:r>
          </a:p>
        </p:txBody>
      </p:sp>
    </p:spTree>
    <p:extLst>
      <p:ext uri="{BB962C8B-B14F-4D97-AF65-F5344CB8AC3E}">
        <p14:creationId xmlns:p14="http://schemas.microsoft.com/office/powerpoint/2010/main" val="920939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B5AEA1E-84FB-7C4A-95F9-9EA71E8A29C1}"/>
              </a:ext>
            </a:extLst>
          </p:cNvPr>
          <p:cNvPicPr>
            <a:picLocks noChangeAspect="1"/>
          </p:cNvPicPr>
          <p:nvPr/>
        </p:nvPicPr>
        <p:blipFill>
          <a:blip r:embed="rId3"/>
          <a:stretch>
            <a:fillRect/>
          </a:stretch>
        </p:blipFill>
        <p:spPr>
          <a:xfrm>
            <a:off x="2970237" y="199613"/>
            <a:ext cx="8587781" cy="1549812"/>
          </a:xfrm>
          <a:prstGeom prst="rect">
            <a:avLst/>
          </a:prstGeom>
        </p:spPr>
      </p:pic>
      <p:sp>
        <p:nvSpPr>
          <p:cNvPr id="2" name="Title 1">
            <a:extLst>
              <a:ext uri="{FF2B5EF4-FFF2-40B4-BE49-F238E27FC236}">
                <a16:creationId xmlns:a16="http://schemas.microsoft.com/office/drawing/2014/main" id="{4D1D915B-6D6B-CD4A-A5DD-ECBF882D6300}"/>
              </a:ext>
            </a:extLst>
          </p:cNvPr>
          <p:cNvSpPr>
            <a:spLocks noGrp="1"/>
          </p:cNvSpPr>
          <p:nvPr>
            <p:ph type="title"/>
          </p:nvPr>
        </p:nvSpPr>
        <p:spPr>
          <a:xfrm>
            <a:off x="399673" y="365125"/>
            <a:ext cx="10954127" cy="772052"/>
          </a:xfrm>
        </p:spPr>
        <p:txBody>
          <a:bodyPr anchor="ctr">
            <a:normAutofit/>
          </a:bodyPr>
          <a:lstStyle/>
          <a:p>
            <a:r>
              <a:rPr lang="en-US" dirty="0"/>
              <a:t>In Economics</a:t>
            </a:r>
          </a:p>
        </p:txBody>
      </p:sp>
      <p:sp>
        <p:nvSpPr>
          <p:cNvPr id="8" name="TextBox 7">
            <a:extLst>
              <a:ext uri="{FF2B5EF4-FFF2-40B4-BE49-F238E27FC236}">
                <a16:creationId xmlns:a16="http://schemas.microsoft.com/office/drawing/2014/main" id="{4CAA42DC-1BE9-0147-91F3-E955B38E4A4A}"/>
              </a:ext>
            </a:extLst>
          </p:cNvPr>
          <p:cNvSpPr txBox="1"/>
          <p:nvPr/>
        </p:nvSpPr>
        <p:spPr>
          <a:xfrm>
            <a:off x="838200" y="1825625"/>
            <a:ext cx="5181600" cy="4351338"/>
          </a:xfrm>
          <a:prstGeom prst="rect">
            <a:avLst/>
          </a:prstGeom>
        </p:spPr>
        <p:txBody>
          <a:bodyPr rtlCol="0">
            <a:normAutofit/>
          </a:bodyPr>
          <a:lstStyle/>
          <a:p>
            <a:pPr>
              <a:spcAft>
                <a:spcPts val="600"/>
              </a:spcAft>
            </a:pPr>
            <a:r>
              <a:rPr lang="en-US" sz="2000" dirty="0"/>
              <a:t>Rational choice theory is a framework for understanding social and economic behavior.</a:t>
            </a:r>
          </a:p>
          <a:p>
            <a:pPr>
              <a:spcAft>
                <a:spcPts val="600"/>
              </a:spcAft>
            </a:pPr>
            <a:endParaRPr lang="en-US" sz="2000" dirty="0"/>
          </a:p>
          <a:p>
            <a:pPr>
              <a:spcAft>
                <a:spcPts val="600"/>
              </a:spcAft>
            </a:pPr>
            <a:r>
              <a:rPr lang="en-US" sz="2000" dirty="0"/>
              <a:t>The basic premise s that aggregate social behavior results from the behavior of individual actors, each of whom is making their individual decisions.</a:t>
            </a:r>
          </a:p>
          <a:p>
            <a:pPr>
              <a:spcAft>
                <a:spcPts val="600"/>
              </a:spcAft>
            </a:pPr>
            <a:endParaRPr lang="en-US" sz="2000" dirty="0"/>
          </a:p>
          <a:p>
            <a:pPr>
              <a:spcAft>
                <a:spcPts val="600"/>
              </a:spcAft>
            </a:pPr>
            <a:r>
              <a:rPr lang="en-US" sz="2000" dirty="0"/>
              <a:t>It assumes that individuals have preferences and choose the alternative that they prefer. </a:t>
            </a:r>
          </a:p>
        </p:txBody>
      </p:sp>
      <p:pic>
        <p:nvPicPr>
          <p:cNvPr id="6146" name="Picture 2">
            <a:extLst>
              <a:ext uri="{FF2B5EF4-FFF2-40B4-BE49-F238E27FC236}">
                <a16:creationId xmlns:a16="http://schemas.microsoft.com/office/drawing/2014/main" id="{E90404BE-9492-8147-AA35-8A100F0AF5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69" r="-2" b="36866"/>
          <a:stretch/>
        </p:blipFill>
        <p:spPr bwMode="auto">
          <a:xfrm>
            <a:off x="6172200" y="1825625"/>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A0EC89-AD43-E448-9A86-82EF27C0EA3E}"/>
              </a:ext>
            </a:extLst>
          </p:cNvPr>
          <p:cNvSpPr txBox="1"/>
          <p:nvPr/>
        </p:nvSpPr>
        <p:spPr>
          <a:xfrm>
            <a:off x="839788" y="2057400"/>
            <a:ext cx="3932237" cy="3811588"/>
          </a:xfrm>
          <a:prstGeom prst="rect">
            <a:avLst/>
          </a:prstGeom>
        </p:spPr>
        <p:txBody>
          <a:bodyPr rtlCol="0">
            <a:normAutofit/>
          </a:bodyPr>
          <a:lstStyle/>
          <a:p>
            <a:pPr>
              <a:spcAft>
                <a:spcPts val="600"/>
              </a:spcAft>
            </a:pPr>
            <a:endParaRPr lang="en-US" sz="1600" b="1" dirty="0"/>
          </a:p>
        </p:txBody>
      </p:sp>
      <p:sp>
        <p:nvSpPr>
          <p:cNvPr id="9" name="Rectangle 3">
            <a:extLst>
              <a:ext uri="{FF2B5EF4-FFF2-40B4-BE49-F238E27FC236}">
                <a16:creationId xmlns:a16="http://schemas.microsoft.com/office/drawing/2014/main" id="{ABB61E6F-A725-C340-B23A-7B4FF1075CFE}"/>
              </a:ext>
            </a:extLst>
          </p:cNvPr>
          <p:cNvSpPr txBox="1">
            <a:spLocks noChangeArrowheads="1"/>
          </p:cNvSpPr>
          <p:nvPr/>
        </p:nvSpPr>
        <p:spPr>
          <a:xfrm>
            <a:off x="838200" y="3162463"/>
            <a:ext cx="6550152" cy="30145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4" name="TextBox 13">
            <a:extLst>
              <a:ext uri="{FF2B5EF4-FFF2-40B4-BE49-F238E27FC236}">
                <a16:creationId xmlns:a16="http://schemas.microsoft.com/office/drawing/2014/main" id="{EAB2ACAF-1FFD-2E4B-A585-104AF11AD544}"/>
              </a:ext>
            </a:extLst>
          </p:cNvPr>
          <p:cNvSpPr txBox="1"/>
          <p:nvPr/>
        </p:nvSpPr>
        <p:spPr>
          <a:xfrm>
            <a:off x="9485995" y="5800222"/>
            <a:ext cx="1866217" cy="369332"/>
          </a:xfrm>
          <a:prstGeom prst="rect">
            <a:avLst/>
          </a:prstGeom>
          <a:noFill/>
        </p:spPr>
        <p:txBody>
          <a:bodyPr wrap="none" rtlCol="0">
            <a:spAutoFit/>
          </a:bodyPr>
          <a:lstStyle/>
          <a:p>
            <a:r>
              <a:rPr lang="en-US" b="1" dirty="0">
                <a:solidFill>
                  <a:schemeClr val="bg1"/>
                </a:solidFill>
              </a:rPr>
              <a:t>Herbert Simon</a:t>
            </a:r>
          </a:p>
        </p:txBody>
      </p:sp>
    </p:spTree>
    <p:extLst>
      <p:ext uri="{BB962C8B-B14F-4D97-AF65-F5344CB8AC3E}">
        <p14:creationId xmlns:p14="http://schemas.microsoft.com/office/powerpoint/2010/main" val="195943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chemeClr val="tx1"/>
                </a:solidFill>
              </a:rPr>
              <a:t>Performance measure</a:t>
            </a:r>
          </a:p>
        </p:txBody>
      </p:sp>
      <p:sp>
        <p:nvSpPr>
          <p:cNvPr id="10243" name="Rectangle 3"/>
          <p:cNvSpPr>
            <a:spLocks noGrp="1" noChangeArrowheads="1"/>
          </p:cNvSpPr>
          <p:nvPr>
            <p:ph idx="1"/>
          </p:nvPr>
        </p:nvSpPr>
        <p:spPr/>
        <p:txBody>
          <a:bodyPr/>
          <a:lstStyle/>
          <a:p>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How do we know if an agent is acting rationally?</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Informally, we expect that it will do the right thing in all circumstances.</a:t>
            </a:r>
          </a:p>
          <a:p>
            <a:endPar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How do we know if it’s doing the right thing?  </a:t>
            </a:r>
          </a:p>
          <a:p>
            <a:endPar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We define a </a:t>
            </a: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performance measure:</a:t>
            </a:r>
            <a:endParaRPr lang="en-US" b="1"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An objective criterion for success of an agent's behavior</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given the evidence provided by the percept sequence.</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a:pPr/>
              <a:t>13</a:t>
            </a:fld>
            <a:endParaRPr lang="en-US" altLang="en-US" sz="1400"/>
          </a:p>
        </p:txBody>
      </p:sp>
    </p:spTree>
    <p:extLst>
      <p:ext uri="{BB962C8B-B14F-4D97-AF65-F5344CB8AC3E}">
        <p14:creationId xmlns:p14="http://schemas.microsoft.com/office/powerpoint/2010/main" val="3691949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chemeClr val="tx1"/>
                </a:solidFill>
              </a:rPr>
              <a:t>Performance measure - example</a:t>
            </a:r>
          </a:p>
        </p:txBody>
      </p:sp>
      <p:sp>
        <p:nvSpPr>
          <p:cNvPr id="10243" name="Rectangle 3"/>
          <p:cNvSpPr>
            <a:spLocks noGrp="1" noChangeArrowheads="1"/>
          </p:cNvSpPr>
          <p:nvPr>
            <p:ph idx="1"/>
          </p:nvPr>
        </p:nvSpPr>
        <p:spPr/>
        <p:txBody>
          <a:bodyPr/>
          <a:lstStyle/>
          <a:p>
            <a:r>
              <a:rPr lang="en-US" dirty="0"/>
              <a:t>A performance measure for a vacuum-cleaner agent might include e.g. some subset of:</a:t>
            </a:r>
          </a:p>
          <a:p>
            <a:pPr lvl="1"/>
            <a:r>
              <a:rPr lang="en-US" dirty="0"/>
              <a:t>+1 point for each clean square in time T</a:t>
            </a:r>
          </a:p>
          <a:p>
            <a:pPr lvl="1"/>
            <a:r>
              <a:rPr lang="en-US" dirty="0"/>
              <a:t>+1 point for clean square, -1 for each move</a:t>
            </a:r>
          </a:p>
          <a:p>
            <a:pPr lvl="1"/>
            <a:r>
              <a:rPr lang="en-US" dirty="0"/>
              <a:t>-1000 for more than </a:t>
            </a:r>
            <a:r>
              <a:rPr lang="en-US" i="1" dirty="0"/>
              <a:t>k</a:t>
            </a:r>
            <a:r>
              <a:rPr lang="en-US" dirty="0"/>
              <a:t> dirty squares</a:t>
            </a:r>
          </a:p>
          <a:p>
            <a:endParaRPr lang="en-US" sz="700" dirty="0"/>
          </a:p>
          <a:p>
            <a:pPr lvl="1">
              <a:buFontTx/>
              <a:buNone/>
            </a:pPr>
            <a:endParaRPr lang="en-US"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a:pPr/>
              <a:t>14</a:t>
            </a:fld>
            <a:endParaRPr lang="en-US" altLang="en-US" sz="1400"/>
          </a:p>
        </p:txBody>
      </p:sp>
      <p:pic>
        <p:nvPicPr>
          <p:cNvPr id="6" name="Content Placeholder 6"/>
          <p:cNvPicPr>
            <a:picLocks noChangeAspect="1"/>
          </p:cNvPicPr>
          <p:nvPr/>
        </p:nvPicPr>
        <p:blipFill>
          <a:blip r:embed="rId3"/>
          <a:stretch>
            <a:fillRect/>
          </a:stretch>
        </p:blipFill>
        <p:spPr bwMode="auto">
          <a:xfrm>
            <a:off x="4192089" y="3467100"/>
            <a:ext cx="17526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6400801" y="3978276"/>
            <a:ext cx="2117725" cy="2117725"/>
          </a:xfrm>
          <a:prstGeom prst="rect">
            <a:avLst/>
          </a:prstGeom>
        </p:spPr>
      </p:pic>
    </p:spTree>
    <p:extLst>
      <p:ext uri="{BB962C8B-B14F-4D97-AF65-F5344CB8AC3E}">
        <p14:creationId xmlns:p14="http://schemas.microsoft.com/office/powerpoint/2010/main" val="59815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D845C-F708-3C42-A0F6-941416233FFF}"/>
              </a:ext>
            </a:extLst>
          </p:cNvPr>
          <p:cNvSpPr>
            <a:spLocks noGrp="1"/>
          </p:cNvSpPr>
          <p:nvPr>
            <p:ph type="title"/>
          </p:nvPr>
        </p:nvSpPr>
        <p:spPr/>
        <p:txBody>
          <a:bodyPr/>
          <a:lstStyle/>
          <a:p>
            <a:r>
              <a:rPr lang="en-US" dirty="0"/>
              <a:t>Performance measure – rule of thumb</a:t>
            </a:r>
          </a:p>
        </p:txBody>
      </p:sp>
      <p:sp>
        <p:nvSpPr>
          <p:cNvPr id="3" name="Content Placeholder 2">
            <a:extLst>
              <a:ext uri="{FF2B5EF4-FFF2-40B4-BE49-F238E27FC236}">
                <a16:creationId xmlns:a16="http://schemas.microsoft.com/office/drawing/2014/main" id="{DA273F3B-DD36-9043-8A79-7869E260A2DC}"/>
              </a:ext>
            </a:extLst>
          </p:cNvPr>
          <p:cNvSpPr>
            <a:spLocks noGrp="1"/>
          </p:cNvSpPr>
          <p:nvPr>
            <p:ph idx="1"/>
          </p:nvPr>
        </p:nvSpPr>
        <p:spPr/>
        <p:txBody>
          <a:bodyPr/>
          <a:lstStyle/>
          <a:p>
            <a:r>
              <a:rPr lang="en-US" dirty="0"/>
              <a:t>It is better to design performance measures according to </a:t>
            </a:r>
            <a:r>
              <a:rPr lang="en-US" b="1" dirty="0"/>
              <a:t>what you want to be achieved </a:t>
            </a:r>
            <a:r>
              <a:rPr lang="en-US" dirty="0"/>
              <a:t>in the environment, </a:t>
            </a:r>
            <a:r>
              <a:rPr lang="en-US" b="1" dirty="0"/>
              <a:t>rather than how you think the agent should behave.</a:t>
            </a:r>
          </a:p>
          <a:p>
            <a:r>
              <a:rPr lang="en-US" dirty="0"/>
              <a:t>For example what might happen if we said</a:t>
            </a:r>
          </a:p>
          <a:p>
            <a:pPr marL="342900" indent="-342900">
              <a:buFont typeface="Arial" panose="020B0604020202020204" pitchFamily="34" charset="0"/>
              <a:buChar char="•"/>
            </a:pPr>
            <a:r>
              <a:rPr lang="en-US" dirty="0"/>
              <a:t>+1 point for each time the robot cleans a square</a:t>
            </a:r>
          </a:p>
          <a:p>
            <a:r>
              <a:rPr lang="en-US" dirty="0"/>
              <a:t>instead of</a:t>
            </a:r>
          </a:p>
          <a:p>
            <a:pPr marL="342900" indent="-342900">
              <a:buFont typeface="Arial" panose="020B0604020202020204" pitchFamily="34" charset="0"/>
              <a:buChar char="•"/>
            </a:pPr>
            <a:r>
              <a:rPr lang="en-US" dirty="0"/>
              <a:t>+1 point for each clean square in time T</a:t>
            </a:r>
          </a:p>
          <a:p>
            <a:endParaRPr lang="en-US" dirty="0"/>
          </a:p>
          <a:p>
            <a:endParaRPr lang="en-US" b="1" dirty="0"/>
          </a:p>
        </p:txBody>
      </p:sp>
      <p:pic>
        <p:nvPicPr>
          <p:cNvPr id="5" name="Content Placeholder 6">
            <a:extLst>
              <a:ext uri="{FF2B5EF4-FFF2-40B4-BE49-F238E27FC236}">
                <a16:creationId xmlns:a16="http://schemas.microsoft.com/office/drawing/2014/main" id="{D8AE5CEC-B46F-664E-AD36-546AF17B5868}"/>
              </a:ext>
            </a:extLst>
          </p:cNvPr>
          <p:cNvPicPr>
            <a:picLocks noChangeAspect="1"/>
          </p:cNvPicPr>
          <p:nvPr/>
        </p:nvPicPr>
        <p:blipFill>
          <a:blip r:embed="rId3"/>
          <a:stretch>
            <a:fillRect/>
          </a:stretch>
        </p:blipFill>
        <p:spPr bwMode="auto">
          <a:xfrm>
            <a:off x="4192089" y="3467100"/>
            <a:ext cx="17526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673D40C-1B90-0143-98F6-91DF4B38980D}"/>
              </a:ext>
            </a:extLst>
          </p:cNvPr>
          <p:cNvPicPr>
            <a:picLocks noChangeAspect="1"/>
          </p:cNvPicPr>
          <p:nvPr/>
        </p:nvPicPr>
        <p:blipFill>
          <a:blip r:embed="rId4"/>
          <a:stretch>
            <a:fillRect/>
          </a:stretch>
        </p:blipFill>
        <p:spPr>
          <a:xfrm>
            <a:off x="6400801" y="3978276"/>
            <a:ext cx="2117725" cy="2117725"/>
          </a:xfrm>
          <a:prstGeom prst="rect">
            <a:avLst/>
          </a:prstGeom>
        </p:spPr>
      </p:pic>
    </p:spTree>
    <p:extLst>
      <p:ext uri="{BB962C8B-B14F-4D97-AF65-F5344CB8AC3E}">
        <p14:creationId xmlns:p14="http://schemas.microsoft.com/office/powerpoint/2010/main" val="382982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agents</a:t>
            </a:r>
          </a:p>
        </p:txBody>
      </p:sp>
      <p:sp>
        <p:nvSpPr>
          <p:cNvPr id="10243" name="Rectangle 3"/>
          <p:cNvSpPr>
            <a:spLocks noGrp="1" noChangeArrowheads="1"/>
          </p:cNvSpPr>
          <p:nvPr>
            <p:ph idx="1"/>
          </p:nvPr>
        </p:nvSpPr>
        <p:spPr/>
        <p:txBody>
          <a:bodyPr>
            <a:normAutofit/>
          </a:bodyPr>
          <a:lstStyle/>
          <a:p>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Rational Agent</a:t>
            </a:r>
            <a:r>
              <a:rPr lang="en-US" dirty="0">
                <a:latin typeface="Open Sans" panose="020B0606030504020204" pitchFamily="34" charset="0"/>
                <a:ea typeface="Open Sans" panose="020B0606030504020204" pitchFamily="34" charset="0"/>
                <a:cs typeface="Open Sans" panose="020B0606030504020204" pitchFamily="34" charset="0"/>
              </a:rPr>
              <a:t>: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For each possible percept sequence</a:t>
            </a:r>
            <a:r>
              <a:rPr lang="en-US" i="1" dirty="0">
                <a:latin typeface="Open Sans" panose="020B0606030504020204" pitchFamily="34" charset="0"/>
                <a:ea typeface="Open Sans" panose="020B0606030504020204" pitchFamily="34" charset="0"/>
                <a:cs typeface="Open Sans" panose="020B0606030504020204" pitchFamily="34" charset="0"/>
              </a:rPr>
              <a:t> P</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 rational agent selects an action </a:t>
            </a:r>
            <a:r>
              <a:rPr lang="en-US" i="1" dirty="0">
                <a:latin typeface="Open Sans" panose="020B0606030504020204" pitchFamily="34" charset="0"/>
                <a:ea typeface="Open Sans" panose="020B0606030504020204" pitchFamily="34" charset="0"/>
                <a:cs typeface="Open Sans" panose="020B0606030504020204" pitchFamily="34" charset="0"/>
              </a:rPr>
              <a:t>a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to </a:t>
            </a: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maximize</a:t>
            </a:r>
            <a:r>
              <a:rPr lang="en-US" dirty="0">
                <a:latin typeface="Open Sans" panose="020B0606030504020204" pitchFamily="34" charset="0"/>
                <a:ea typeface="Open Sans" panose="020B0606030504020204" pitchFamily="34" charset="0"/>
                <a:cs typeface="Open Sans" panose="020B0606030504020204" pitchFamily="34" charset="0"/>
              </a:rPr>
              <a:t> its </a:t>
            </a: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performance measure</a:t>
            </a:r>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pPr lvl="1">
              <a:buFontTx/>
              <a:buNone/>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a:pPr/>
              <a:t>16</a:t>
            </a:fld>
            <a:endParaRPr lang="en-US" altLang="en-US" sz="1400"/>
          </a:p>
        </p:txBody>
      </p:sp>
    </p:spTree>
    <p:extLst>
      <p:ext uri="{BB962C8B-B14F-4D97-AF65-F5344CB8AC3E}">
        <p14:creationId xmlns:p14="http://schemas.microsoft.com/office/powerpoint/2010/main" val="1499311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e Creation of Adam - Wikipedia">
            <a:extLst>
              <a:ext uri="{FF2B5EF4-FFF2-40B4-BE49-F238E27FC236}">
                <a16:creationId xmlns:a16="http://schemas.microsoft.com/office/drawing/2014/main" id="{A7570F36-81A6-AF4D-9D46-199CA1D48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410" y="-21100"/>
            <a:ext cx="20360020" cy="923888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15161A3-6B4C-C94D-9A96-057C929E3E6A}"/>
              </a:ext>
            </a:extLst>
          </p:cNvPr>
          <p:cNvSpPr>
            <a:spLocks noGrp="1"/>
          </p:cNvSpPr>
          <p:nvPr>
            <p:ph type="title"/>
          </p:nvPr>
        </p:nvSpPr>
        <p:spPr>
          <a:xfrm>
            <a:off x="399673" y="365125"/>
            <a:ext cx="10954127" cy="772052"/>
          </a:xfrm>
        </p:spPr>
        <p:txBody>
          <a:bodyPr/>
          <a:lstStyle/>
          <a:p>
            <a:r>
              <a:rPr lang="en-US" dirty="0"/>
              <a:t>Is omniscience required?</a:t>
            </a:r>
          </a:p>
        </p:txBody>
      </p:sp>
    </p:spTree>
    <p:extLst>
      <p:ext uri="{BB962C8B-B14F-4D97-AF65-F5344CB8AC3E}">
        <p14:creationId xmlns:p14="http://schemas.microsoft.com/office/powerpoint/2010/main" val="2357605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C7F1-823B-444A-A254-28713B88EDD6}"/>
              </a:ext>
            </a:extLst>
          </p:cNvPr>
          <p:cNvSpPr>
            <a:spLocks noGrp="1"/>
          </p:cNvSpPr>
          <p:nvPr>
            <p:ph type="title"/>
          </p:nvPr>
        </p:nvSpPr>
        <p:spPr/>
        <p:txBody>
          <a:bodyPr/>
          <a:lstStyle/>
          <a:p>
            <a:r>
              <a:rPr lang="en-US" dirty="0"/>
              <a:t>Rationality is </a:t>
            </a:r>
            <a:r>
              <a:rPr lang="en-US" i="1" dirty="0"/>
              <a:t>not </a:t>
            </a:r>
            <a:r>
              <a:rPr lang="en-US" dirty="0"/>
              <a:t>omniscience</a:t>
            </a:r>
          </a:p>
        </p:txBody>
      </p:sp>
      <p:sp>
        <p:nvSpPr>
          <p:cNvPr id="3" name="Content Placeholder 2">
            <a:extLst>
              <a:ext uri="{FF2B5EF4-FFF2-40B4-BE49-F238E27FC236}">
                <a16:creationId xmlns:a16="http://schemas.microsoft.com/office/drawing/2014/main" id="{DBADE23D-9AE8-834F-9455-02F41C8C5387}"/>
              </a:ext>
            </a:extLst>
          </p:cNvPr>
          <p:cNvSpPr>
            <a:spLocks noGrp="1"/>
          </p:cNvSpPr>
          <p:nvPr>
            <p:ph sz="half" idx="1"/>
          </p:nvPr>
        </p:nvSpPr>
        <p:spPr/>
        <p:txBody>
          <a:bodyPr>
            <a:normAutofit/>
          </a:bodyPr>
          <a:lstStyle/>
          <a:p>
            <a:r>
              <a:rPr lang="en-US" dirty="0"/>
              <a:t>Ideal agent: maximizes </a:t>
            </a:r>
            <a:r>
              <a:rPr lang="en-US" i="1" dirty="0">
                <a:solidFill>
                  <a:schemeClr val="accent2"/>
                </a:solidFill>
              </a:rPr>
              <a:t>actual</a:t>
            </a:r>
            <a:r>
              <a:rPr lang="en-US" dirty="0"/>
              <a:t> performance, but needs to be </a:t>
            </a:r>
            <a:r>
              <a:rPr lang="en-US" i="1" dirty="0">
                <a:solidFill>
                  <a:schemeClr val="accent2"/>
                </a:solidFill>
              </a:rPr>
              <a:t>omniscient</a:t>
            </a:r>
            <a:r>
              <a:rPr lang="en-US" i="1" dirty="0"/>
              <a:t>.</a:t>
            </a:r>
            <a:r>
              <a:rPr lang="en-US" dirty="0"/>
              <a:t> </a:t>
            </a:r>
          </a:p>
          <a:p>
            <a:pPr lvl="1"/>
            <a:r>
              <a:rPr lang="en-US" dirty="0"/>
              <a:t>Usually impossible…..</a:t>
            </a:r>
          </a:p>
          <a:p>
            <a:pPr lvl="2"/>
            <a:r>
              <a:rPr lang="en-US" dirty="0"/>
              <a:t> But consider tic-tac-toe agent…</a:t>
            </a:r>
          </a:p>
          <a:p>
            <a:pPr lvl="1"/>
            <a:r>
              <a:rPr lang="en-US" dirty="0"/>
              <a:t>Rationality </a:t>
            </a:r>
            <a:r>
              <a:rPr lang="en-US" dirty="0">
                <a:sym typeface="Symbol" pitchFamily="18" charset="2"/>
              </a:rPr>
              <a:t>  Guaranteed Success</a:t>
            </a:r>
          </a:p>
          <a:p>
            <a:pPr marL="914400" lvl="2" indent="0">
              <a:buNone/>
            </a:pPr>
            <a:endParaRPr lang="en-US" dirty="0"/>
          </a:p>
          <a:p>
            <a:pPr>
              <a:lnSpc>
                <a:spcPct val="80000"/>
              </a:lnSpc>
            </a:pPr>
            <a:r>
              <a:rPr lang="en-US" dirty="0"/>
              <a:t>Caveat: </a:t>
            </a:r>
            <a:r>
              <a:rPr lang="en-US" dirty="0">
                <a:solidFill>
                  <a:schemeClr val="accent2"/>
                </a:solidFill>
              </a:rPr>
              <a:t>computational limitations make </a:t>
            </a:r>
            <a:r>
              <a:rPr lang="en-US" i="1" dirty="0">
                <a:solidFill>
                  <a:schemeClr val="accent2"/>
                </a:solidFill>
              </a:rPr>
              <a:t>complete rationality</a:t>
            </a:r>
            <a:r>
              <a:rPr lang="en-US" dirty="0">
                <a:solidFill>
                  <a:schemeClr val="accent2"/>
                </a:solidFill>
              </a:rPr>
              <a:t> unachievable</a:t>
            </a:r>
          </a:p>
          <a:p>
            <a:pPr lvl="1">
              <a:lnSpc>
                <a:spcPct val="80000"/>
              </a:lnSpc>
              <a:buFont typeface="Wingdings" panose="05000000000000000000" pitchFamily="2" charset="2"/>
              <a:buChar char="à"/>
            </a:pPr>
            <a:r>
              <a:rPr lang="en-US" dirty="0"/>
              <a:t>design best </a:t>
            </a:r>
            <a:r>
              <a:rPr lang="en-US" i="1" dirty="0">
                <a:solidFill>
                  <a:schemeClr val="accent2"/>
                </a:solidFill>
              </a:rPr>
              <a:t>program</a:t>
            </a:r>
            <a:r>
              <a:rPr lang="en-US" dirty="0"/>
              <a:t> for given machine resources</a:t>
            </a:r>
            <a:br>
              <a:rPr lang="en-US" dirty="0"/>
            </a:br>
            <a:endParaRPr lang="en-US" dirty="0"/>
          </a:p>
        </p:txBody>
      </p:sp>
      <p:pic>
        <p:nvPicPr>
          <p:cNvPr id="5" name="Content Placeholder 4">
            <a:extLst>
              <a:ext uri="{FF2B5EF4-FFF2-40B4-BE49-F238E27FC236}">
                <a16:creationId xmlns:a16="http://schemas.microsoft.com/office/drawing/2014/main" id="{29E2DCC2-890E-6D46-A841-FC11756A4F7F}"/>
              </a:ext>
            </a:extLst>
          </p:cNvPr>
          <p:cNvPicPr>
            <a:picLocks noGrp="1" noChangeAspect="1"/>
          </p:cNvPicPr>
          <p:nvPr>
            <p:ph sz="half" idx="2"/>
          </p:nvPr>
        </p:nvPicPr>
        <p:blipFill>
          <a:blip r:embed="rId2"/>
          <a:stretch>
            <a:fillRect/>
          </a:stretch>
        </p:blipFill>
        <p:spPr>
          <a:xfrm>
            <a:off x="6172200" y="2461846"/>
            <a:ext cx="5156547" cy="3093928"/>
          </a:xfrm>
          <a:prstGeom prst="rect">
            <a:avLst/>
          </a:prstGeom>
        </p:spPr>
      </p:pic>
    </p:spTree>
    <p:extLst>
      <p:ext uri="{BB962C8B-B14F-4D97-AF65-F5344CB8AC3E}">
        <p14:creationId xmlns:p14="http://schemas.microsoft.com/office/powerpoint/2010/main" val="2546956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t>Expected value</a:t>
            </a:r>
          </a:p>
        </p:txBody>
      </p:sp>
      <p:sp>
        <p:nvSpPr>
          <p:cNvPr id="10243" name="Rectangle 3"/>
          <p:cNvSpPr>
            <a:spLocks noGrp="1" noChangeArrowheads="1"/>
          </p:cNvSpPr>
          <p:nvPr>
            <p:ph idx="1"/>
          </p:nvPr>
        </p:nvSpPr>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Rational Agent (initial definition):</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For each possible percept sequence P,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 rational agent selects an action a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to maximize its performance measure</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Rational Agent (revised definition):</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For each possible percept sequence P,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 rational agent selects an action a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that maximizes the </a:t>
            </a:r>
            <a:r>
              <a:rPr lang="en-US" b="1" dirty="0">
                <a:latin typeface="Open Sans" panose="020B0606030504020204" pitchFamily="34" charset="0"/>
                <a:ea typeface="Open Sans" panose="020B0606030504020204" pitchFamily="34" charset="0"/>
                <a:cs typeface="Open Sans" panose="020B0606030504020204" pitchFamily="34" charset="0"/>
              </a:rPr>
              <a:t>expected value </a:t>
            </a:r>
            <a:r>
              <a:rPr lang="en-US" dirty="0">
                <a:latin typeface="Open Sans" panose="020B0606030504020204" pitchFamily="34" charset="0"/>
                <a:ea typeface="Open Sans" panose="020B0606030504020204" pitchFamily="34" charset="0"/>
                <a:cs typeface="Open Sans" panose="020B0606030504020204" pitchFamily="34" charset="0"/>
              </a:rPr>
              <a:t>of its performance measure</a:t>
            </a: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pPr lvl="1">
              <a:buFontTx/>
              <a:buNone/>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a:pPr/>
              <a:t>19</a:t>
            </a:fld>
            <a:endParaRPr lang="en-US" altLang="en-US" sz="1400"/>
          </a:p>
        </p:txBody>
      </p:sp>
      <p:sp>
        <p:nvSpPr>
          <p:cNvPr id="7" name="Google Shape;75;g92b3bf485b_0_0">
            <a:extLst>
              <a:ext uri="{FF2B5EF4-FFF2-40B4-BE49-F238E27FC236}">
                <a16:creationId xmlns:a16="http://schemas.microsoft.com/office/drawing/2014/main" id="{B5617CD0-AB93-9346-B768-C47B536F13AE}"/>
              </a:ext>
            </a:extLst>
          </p:cNvPr>
          <p:cNvSpPr/>
          <p:nvPr/>
        </p:nvSpPr>
        <p:spPr>
          <a:xfrm>
            <a:off x="6096000" y="3171006"/>
            <a:ext cx="4421137" cy="1148918"/>
          </a:xfrm>
          <a:prstGeom prst="wedgeRoundRectCallout">
            <a:avLst>
              <a:gd name="adj1" fmla="val -77028"/>
              <a:gd name="adj2" fmla="val 6860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i="1" dirty="0">
                <a:latin typeface="Open Sans"/>
                <a:ea typeface="Open Sans"/>
                <a:cs typeface="Open Sans"/>
                <a:sym typeface="Open Sans"/>
              </a:rPr>
              <a:t>It doesn’t have to know what the actual outcome will be.</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3254516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p:cNvSpPr>
            <a:spLocks noGrp="1" noChangeArrowheads="1"/>
          </p:cNvSpPr>
          <p:nvPr>
            <p:ph sz="half" idx="1"/>
          </p:nvPr>
        </p:nvSpPr>
        <p:spPr/>
        <p:txBody>
          <a:bodyPr>
            <a:normAutofit/>
          </a:bodyPr>
          <a:lstStyle/>
          <a:p>
            <a:r>
              <a:rPr lang="en-US" b="1" dirty="0"/>
              <a:t>Intelligent Agents (AIMA 2.1-2.4)</a:t>
            </a:r>
          </a:p>
          <a:p>
            <a:endParaRPr lang="en-US" b="1" dirty="0"/>
          </a:p>
          <a:p>
            <a:r>
              <a:rPr lang="en-US" b="1" dirty="0"/>
              <a:t>Task Environments</a:t>
            </a:r>
          </a:p>
          <a:p>
            <a:endParaRPr lang="en-US" b="1" dirty="0"/>
          </a:p>
          <a:p>
            <a:r>
              <a:rPr lang="en-US" b="1" dirty="0"/>
              <a:t>Formulating Search Problems</a:t>
            </a:r>
          </a:p>
          <a:p>
            <a:endParaRPr lang="en-US" b="1" dirty="0"/>
          </a:p>
          <a:p>
            <a:r>
              <a:rPr lang="en-US" b="1" dirty="0"/>
              <a:t>Uninformed Search (AIMA 3.1-3.4)</a:t>
            </a:r>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a:t>
            </a:fld>
            <a:endParaRPr lang="en-US" altLang="en-US" dirty="0"/>
          </a:p>
        </p:txBody>
      </p:sp>
      <p:sp>
        <p:nvSpPr>
          <p:cNvPr id="16388" name="Rectangle 2"/>
          <p:cNvSpPr>
            <a:spLocks noGrp="1" noChangeArrowheads="1"/>
          </p:cNvSpPr>
          <p:nvPr>
            <p:ph type="title"/>
          </p:nvPr>
        </p:nvSpPr>
        <p:spPr/>
        <p:txBody>
          <a:bodyPr/>
          <a:lstStyle/>
          <a:p>
            <a:r>
              <a:rPr lang="en-US" dirty="0"/>
              <a:t>Outline for today’s lecture</a:t>
            </a:r>
          </a:p>
        </p:txBody>
      </p:sp>
      <p:pic>
        <p:nvPicPr>
          <p:cNvPr id="11" name="Picture 4" descr="Russell &amp; Norvig, Artificial Intelligence: A Modern Approach, 4th Edition |  Pearson">
            <a:extLst>
              <a:ext uri="{FF2B5EF4-FFF2-40B4-BE49-F238E27FC236}">
                <a16:creationId xmlns:a16="http://schemas.microsoft.com/office/drawing/2014/main" id="{AEA0EE49-214C-CB46-8C81-43FEE737AB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85856" y="268518"/>
            <a:ext cx="4667944" cy="590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296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Task environments</a:t>
            </a:r>
          </a:p>
        </p:txBody>
      </p:sp>
      <p:sp>
        <p:nvSpPr>
          <p:cNvPr id="54275" name="Rectangle 3"/>
          <p:cNvSpPr>
            <a:spLocks noGrp="1" noChangeArrowheads="1"/>
          </p:cNvSpPr>
          <p:nvPr>
            <p:ph type="body" idx="1"/>
          </p:nvPr>
        </p:nvSpPr>
        <p:spPr/>
        <p:txBody>
          <a:bodyPr/>
          <a:lstStyle/>
          <a:p>
            <a:r>
              <a:rPr lang="en-US"/>
              <a:t>To design a rational agent we need to specify a </a:t>
            </a:r>
            <a:r>
              <a:rPr lang="en-US" i="1">
                <a:solidFill>
                  <a:schemeClr val="accent2"/>
                </a:solidFill>
              </a:rPr>
              <a:t>task environment </a:t>
            </a:r>
          </a:p>
          <a:p>
            <a:pPr lvl="1"/>
            <a:r>
              <a:rPr lang="en-US"/>
              <a:t>a problem specification for which the agent is a solution</a:t>
            </a:r>
          </a:p>
          <a:p>
            <a:pPr lvl="1"/>
            <a:endParaRPr lang="en-US"/>
          </a:p>
          <a:p>
            <a:r>
              <a:rPr lang="en-US" sz="2800" i="1">
                <a:solidFill>
                  <a:schemeClr val="accent2"/>
                </a:solidFill>
              </a:rPr>
              <a:t>PEAS</a:t>
            </a:r>
            <a:r>
              <a:rPr lang="en-US" i="1">
                <a:solidFill>
                  <a:schemeClr val="accent2"/>
                </a:solidFill>
              </a:rPr>
              <a:t>: </a:t>
            </a:r>
            <a:r>
              <a:rPr lang="en-US" b="0" i="1"/>
              <a:t> to </a:t>
            </a:r>
            <a:r>
              <a:rPr lang="en-US" b="0"/>
              <a:t>specify a task environment</a:t>
            </a:r>
            <a:r>
              <a:rPr lang="en-US"/>
              <a:t>	</a:t>
            </a:r>
          </a:p>
          <a:p>
            <a:pPr lvl="1"/>
            <a:r>
              <a:rPr lang="en-US" sz="2400" b="1" i="1">
                <a:solidFill>
                  <a:schemeClr val="accent2"/>
                </a:solidFill>
              </a:rPr>
              <a:t>P</a:t>
            </a:r>
            <a:r>
              <a:rPr lang="en-US"/>
              <a:t>erformance measure</a:t>
            </a:r>
          </a:p>
          <a:p>
            <a:pPr lvl="1"/>
            <a:r>
              <a:rPr lang="en-US" sz="2400" b="1" i="1">
                <a:solidFill>
                  <a:schemeClr val="accent2"/>
                </a:solidFill>
              </a:rPr>
              <a:t>E</a:t>
            </a:r>
            <a:r>
              <a:rPr lang="en-US"/>
              <a:t>nvironment</a:t>
            </a:r>
          </a:p>
          <a:p>
            <a:pPr lvl="1"/>
            <a:r>
              <a:rPr lang="en-US" sz="2400" b="1" i="1">
                <a:solidFill>
                  <a:schemeClr val="accent2"/>
                </a:solidFill>
              </a:rPr>
              <a:t>A</a:t>
            </a:r>
            <a:r>
              <a:rPr lang="en-US"/>
              <a:t>ctuators</a:t>
            </a:r>
          </a:p>
          <a:p>
            <a:pPr lvl="1"/>
            <a:r>
              <a:rPr lang="en-US" sz="2400" b="1" i="1">
                <a:solidFill>
                  <a:schemeClr val="accent2"/>
                </a:solidFill>
              </a:rPr>
              <a:t>S</a:t>
            </a:r>
            <a:r>
              <a:rPr lang="en-US"/>
              <a:t>ensors</a:t>
            </a:r>
          </a:p>
          <a:p>
            <a:endParaRPr lang="en-US"/>
          </a:p>
        </p:txBody>
      </p:sp>
      <p:pic>
        <p:nvPicPr>
          <p:cNvPr id="542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4290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spTree>
    <p:extLst>
      <p:ext uri="{BB962C8B-B14F-4D97-AF65-F5344CB8AC3E}">
        <p14:creationId xmlns:p14="http://schemas.microsoft.com/office/powerpoint/2010/main" val="2063217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427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427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18437"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a:t>
            </a:r>
            <a:endParaRPr lang="en-US" b="1" i="1" dirty="0"/>
          </a:p>
        </p:txBody>
      </p:sp>
      <p:pic>
        <p:nvPicPr>
          <p:cNvPr id="18438"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21</a:t>
            </a:fld>
            <a:endParaRPr lang="en-US" altLang="en-US"/>
          </a:p>
        </p:txBody>
      </p:sp>
    </p:spTree>
    <p:extLst>
      <p:ext uri="{BB962C8B-B14F-4D97-AF65-F5344CB8AC3E}">
        <p14:creationId xmlns:p14="http://schemas.microsoft.com/office/powerpoint/2010/main" val="756610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22533"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LiDAR, speedometer, GPS</a:t>
            </a:r>
            <a:endParaRPr lang="en-US" b="1" i="1" dirty="0"/>
          </a:p>
        </p:txBody>
      </p:sp>
      <p:pic>
        <p:nvPicPr>
          <p:cNvPr id="22534"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22</a:t>
            </a:fld>
            <a:endParaRPr lang="en-US" altLang="en-US"/>
          </a:p>
        </p:txBody>
      </p:sp>
    </p:spTree>
    <p:extLst>
      <p:ext uri="{BB962C8B-B14F-4D97-AF65-F5344CB8AC3E}">
        <p14:creationId xmlns:p14="http://schemas.microsoft.com/office/powerpoint/2010/main" val="1028176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PEAS: Amazon Prime Air</a:t>
            </a:r>
          </a:p>
        </p:txBody>
      </p:sp>
      <p:sp>
        <p:nvSpPr>
          <p:cNvPr id="3" name="Content Placeholder 2"/>
          <p:cNvSpPr>
            <a:spLocks noGrp="1"/>
          </p:cNvSpPr>
          <p:nvPr>
            <p:ph idx="1"/>
          </p:nvPr>
        </p:nvSpPr>
        <p:spPr/>
        <p:txBody>
          <a:bodyPr/>
          <a:lstStyle/>
          <a:p>
            <a:pPr>
              <a:buNone/>
            </a:pPr>
            <a:r>
              <a:rPr lang="en-US" sz="2800" i="1" dirty="0">
                <a:solidFill>
                  <a:schemeClr val="accent2"/>
                </a:solidFill>
              </a:rPr>
              <a:t>P</a:t>
            </a:r>
            <a:r>
              <a:rPr lang="en-US" b="0" dirty="0"/>
              <a:t>erformance measure</a:t>
            </a:r>
            <a:r>
              <a:rPr lang="en-US" dirty="0"/>
              <a:t>: </a:t>
            </a:r>
          </a:p>
          <a:p>
            <a:pPr lvl="1"/>
            <a:r>
              <a:rPr lang="en-US" dirty="0"/>
              <a:t>?</a:t>
            </a:r>
          </a:p>
          <a:p>
            <a:pPr>
              <a:buNone/>
            </a:pPr>
            <a:r>
              <a:rPr lang="en-US" sz="2800" i="1" dirty="0">
                <a:solidFill>
                  <a:schemeClr val="accent2"/>
                </a:solidFill>
              </a:rPr>
              <a:t>E</a:t>
            </a:r>
            <a:r>
              <a:rPr lang="en-US" b="0" dirty="0"/>
              <a:t>nvironment</a:t>
            </a:r>
            <a:r>
              <a:rPr lang="en-US" dirty="0"/>
              <a:t>: </a:t>
            </a:r>
          </a:p>
          <a:p>
            <a:pPr lvl="1"/>
            <a:r>
              <a:rPr lang="en-US" dirty="0"/>
              <a:t>?</a:t>
            </a:r>
          </a:p>
          <a:p>
            <a:pPr>
              <a:buNone/>
            </a:pPr>
            <a:r>
              <a:rPr lang="en-US" sz="2800" i="1" dirty="0">
                <a:solidFill>
                  <a:schemeClr val="accent2"/>
                </a:solidFill>
              </a:rPr>
              <a:t>A</a:t>
            </a:r>
            <a:r>
              <a:rPr lang="en-US" b="0" dirty="0"/>
              <a:t>ctuators</a:t>
            </a:r>
            <a:r>
              <a:rPr lang="en-US" dirty="0"/>
              <a:t>: </a:t>
            </a:r>
          </a:p>
          <a:p>
            <a:pPr lvl="1"/>
            <a:r>
              <a:rPr lang="en-US" dirty="0"/>
              <a:t>?</a:t>
            </a:r>
          </a:p>
          <a:p>
            <a:pPr>
              <a:buNone/>
            </a:pPr>
            <a:r>
              <a:rPr lang="en-US" sz="2800" i="1" dirty="0">
                <a:solidFill>
                  <a:schemeClr val="accent2"/>
                </a:solidFill>
              </a:rPr>
              <a:t>S</a:t>
            </a:r>
            <a:r>
              <a:rPr lang="en-US" b="0" dirty="0"/>
              <a:t>ensors</a:t>
            </a:r>
            <a:r>
              <a:rPr lang="en-US" dirty="0"/>
              <a:t>: </a:t>
            </a:r>
          </a:p>
          <a:p>
            <a:pPr lvl="1"/>
            <a:r>
              <a:rPr lang="en-US" dirty="0"/>
              <a:t>?</a:t>
            </a:r>
            <a:endParaRPr lang="en-US" b="1" i="1" dirty="0"/>
          </a:p>
          <a:p>
            <a:endParaRPr 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pic>
        <p:nvPicPr>
          <p:cNvPr id="6" name="Picture 5"/>
          <p:cNvPicPr>
            <a:picLocks noChangeAspect="1"/>
          </p:cNvPicPr>
          <p:nvPr/>
        </p:nvPicPr>
        <p:blipFill>
          <a:blip r:embed="rId3"/>
          <a:stretch>
            <a:fillRect/>
          </a:stretch>
        </p:blipFill>
        <p:spPr>
          <a:xfrm>
            <a:off x="5257800" y="1752600"/>
            <a:ext cx="5257800" cy="4114800"/>
          </a:xfrm>
          <a:prstGeom prst="rect">
            <a:avLst/>
          </a:prstGeom>
        </p:spPr>
      </p:pic>
    </p:spTree>
    <p:extLst>
      <p:ext uri="{BB962C8B-B14F-4D97-AF65-F5344CB8AC3E}">
        <p14:creationId xmlns:p14="http://schemas.microsoft.com/office/powerpoint/2010/main" val="3867428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r>
              <a:rPr lang="en-US"/>
              <a:t>       </a:t>
            </a:r>
            <a:fld id="{DB362296-E853-4778-9582-B3C5DBEECDB2}" type="slidenum">
              <a:rPr lang="en-US" smtClean="0"/>
              <a:pPr>
                <a:defRPr/>
              </a:pPr>
              <a:t>24</a:t>
            </a:fld>
            <a:endParaRPr lang="en-US"/>
          </a:p>
        </p:txBody>
      </p:sp>
      <p:sp>
        <p:nvSpPr>
          <p:cNvPr id="4" name="Rectangle 3"/>
          <p:cNvSpPr/>
          <p:nvPr/>
        </p:nvSpPr>
        <p:spPr>
          <a:xfrm>
            <a:off x="2057400" y="5832802"/>
            <a:ext cx="9067800" cy="584775"/>
          </a:xfrm>
          <a:prstGeom prst="rect">
            <a:avLst/>
          </a:prstGeom>
        </p:spPr>
        <p:txBody>
          <a:bodyPr wrap="square">
            <a:spAutoFit/>
          </a:bodyPr>
          <a:lstStyle/>
          <a:p>
            <a:pPr lvl="1"/>
            <a:r>
              <a:rPr lang="en-US" sz="1600" dirty="0">
                <a:hlinkClick r:id="rId3"/>
              </a:rPr>
              <a:t>https://www.today.com/video/amazon-adebuts-new-package-delivery-drone-61414981780</a:t>
            </a:r>
            <a:endParaRPr lang="en-US" sz="1600" dirty="0"/>
          </a:p>
        </p:txBody>
      </p:sp>
      <p:pic>
        <p:nvPicPr>
          <p:cNvPr id="7" name="Picture 6"/>
          <p:cNvPicPr>
            <a:picLocks noChangeAspect="1"/>
          </p:cNvPicPr>
          <p:nvPr/>
        </p:nvPicPr>
        <p:blipFill>
          <a:blip r:embed="rId4"/>
          <a:stretch>
            <a:fillRect/>
          </a:stretch>
        </p:blipFill>
        <p:spPr>
          <a:xfrm>
            <a:off x="1524000" y="609600"/>
            <a:ext cx="9144000" cy="5146158"/>
          </a:xfrm>
          <a:prstGeom prst="rect">
            <a:avLst/>
          </a:prstGeom>
        </p:spPr>
      </p:pic>
    </p:spTree>
    <p:extLst>
      <p:ext uri="{BB962C8B-B14F-4D97-AF65-F5344CB8AC3E}">
        <p14:creationId xmlns:p14="http://schemas.microsoft.com/office/powerpoint/2010/main" val="2654151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an Amazon delivery drone</a:t>
            </a:r>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a:solidFill>
                  <a:schemeClr val="accent2"/>
                </a:solidFill>
              </a:rPr>
              <a:t>P</a:t>
            </a:r>
            <a:r>
              <a:rPr lang="en-US" b="0" dirty="0"/>
              <a:t>erformance measure</a:t>
            </a:r>
            <a:r>
              <a:rPr lang="en-US" dirty="0"/>
              <a:t>: </a:t>
            </a:r>
          </a:p>
          <a:p>
            <a:pPr marL="457200" lvl="1" indent="0">
              <a:buNone/>
            </a:pPr>
            <a:r>
              <a:rPr lang="en-US" dirty="0"/>
              <a:t>maximize profits - minimize time  - obey laws governing airspace restrictions - deliver package to right location - keep package in good condition - avoid accidents - reduce noise - preserve battery life</a:t>
            </a:r>
          </a:p>
          <a:p>
            <a:pPr>
              <a:buFont typeface="Symbol" pitchFamily="18" charset="2"/>
              <a:buNone/>
            </a:pPr>
            <a:r>
              <a:rPr lang="en-US" sz="2800" i="1" dirty="0">
                <a:solidFill>
                  <a:schemeClr val="accent2"/>
                </a:solidFill>
              </a:rPr>
              <a:t>E</a:t>
            </a:r>
            <a:r>
              <a:rPr lang="en-US" b="0" dirty="0"/>
              <a:t>nvironment</a:t>
            </a:r>
            <a:r>
              <a:rPr lang="en-US" dirty="0"/>
              <a:t>: </a:t>
            </a:r>
          </a:p>
          <a:p>
            <a:pPr marL="457200" lvl="1" indent="0">
              <a:buNone/>
            </a:pPr>
            <a:r>
              <a:rPr lang="en-US" dirty="0"/>
              <a:t>- airspace - obstacles when airborne (other drones, birds, buildings, trees, utility poles) - obstacles when landing (pets, patio furniture, lawnmowers, people, cars) - weather - distances/route information between warehouse and destinations - position of houses, and spaces that are safe for drop-off- package weight</a:t>
            </a:r>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25</a:t>
            </a:fld>
            <a:endParaRPr lang="en-US" altLang="en-US"/>
          </a:p>
        </p:txBody>
      </p:sp>
    </p:spTree>
    <p:extLst>
      <p:ext uri="{BB962C8B-B14F-4D97-AF65-F5344CB8AC3E}">
        <p14:creationId xmlns:p14="http://schemas.microsoft.com/office/powerpoint/2010/main" val="1685368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an Amazon delivery drone</a:t>
            </a:r>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a:solidFill>
                  <a:schemeClr val="accent2"/>
                </a:solidFill>
              </a:rPr>
              <a:t>A</a:t>
            </a:r>
            <a:r>
              <a:rPr lang="en-US" b="0" dirty="0"/>
              <a:t>ctuators</a:t>
            </a:r>
            <a:r>
              <a:rPr lang="en-US" dirty="0"/>
              <a:t>: </a:t>
            </a:r>
          </a:p>
          <a:p>
            <a:pPr marL="457200" lvl="1" indent="0">
              <a:buNone/>
            </a:pPr>
            <a:r>
              <a:rPr lang="en-US" dirty="0"/>
              <a:t>- Propellers and flight control system- Payload actuators: E.g. Arm/basket/claw for picking up, dropping off packages- Lights or signals - Mechanism to announce/verify  delivery- Device for delivering packages to customers</a:t>
            </a:r>
          </a:p>
          <a:p>
            <a:pPr marL="57150"/>
            <a:r>
              <a:rPr lang="en-US" sz="3200" i="1" dirty="0">
                <a:solidFill>
                  <a:schemeClr val="accent2"/>
                </a:solidFill>
              </a:rPr>
              <a:t>S</a:t>
            </a:r>
            <a:r>
              <a:rPr lang="en-US" b="0" dirty="0"/>
              <a:t>ensors</a:t>
            </a:r>
            <a:r>
              <a:rPr lang="en-US" dirty="0"/>
              <a:t>: </a:t>
            </a:r>
          </a:p>
          <a:p>
            <a:pPr lvl="1"/>
            <a:r>
              <a:rPr lang="en-US" dirty="0"/>
              <a:t>GPS - radar/Lidar- altitude sensor- weather sensors (barometer, </a:t>
            </a:r>
            <a:r>
              <a:rPr lang="en-US" dirty="0" err="1"/>
              <a:t>etc</a:t>
            </a:r>
            <a:r>
              <a:rPr lang="en-US" dirty="0"/>
              <a:t>). - gyroscope- accelerometer- camera- rotor sensors- weight sensor to recognize package</a:t>
            </a:r>
            <a:endParaRPr lang="en-US" b="1" i="1"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spTree>
    <p:extLst>
      <p:ext uri="{BB962C8B-B14F-4D97-AF65-F5344CB8AC3E}">
        <p14:creationId xmlns:p14="http://schemas.microsoft.com/office/powerpoint/2010/main" val="2780698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The rational agent designer’s goal</a:t>
            </a:r>
          </a:p>
        </p:txBody>
      </p:sp>
      <p:sp>
        <p:nvSpPr>
          <p:cNvPr id="26629" name="Rectangle 3"/>
          <p:cNvSpPr>
            <a:spLocks noGrp="1" noChangeArrowheads="1"/>
          </p:cNvSpPr>
          <p:nvPr>
            <p:ph type="body" idx="1"/>
          </p:nvPr>
        </p:nvSpPr>
        <p:spPr>
          <a:xfrm>
            <a:off x="867904" y="1521400"/>
            <a:ext cx="6272939" cy="4572000"/>
          </a:xfrm>
        </p:spPr>
        <p:txBody>
          <a:bodyPr/>
          <a:lstStyle/>
          <a:p>
            <a:r>
              <a:rPr lang="en-US" dirty="0"/>
              <a:t>Goal of AI practitioner who designs rational agents: </a:t>
            </a:r>
          </a:p>
          <a:p>
            <a:pPr marL="457200" lvl="1" indent="0">
              <a:buNone/>
            </a:pPr>
            <a:r>
              <a:rPr lang="en-US" sz="2400" b="1" dirty="0"/>
              <a:t>    given a </a:t>
            </a:r>
            <a:r>
              <a:rPr lang="en-US" sz="2400" b="1" i="1" dirty="0"/>
              <a:t>PEAS </a:t>
            </a:r>
            <a:r>
              <a:rPr lang="en-US" sz="2400" b="1" dirty="0"/>
              <a:t>task environment, </a:t>
            </a:r>
          </a:p>
          <a:p>
            <a:pPr marL="457200" lvl="1" indent="0">
              <a:buNone/>
            </a:pPr>
            <a:endParaRPr lang="en-US" sz="2400" b="1" dirty="0"/>
          </a:p>
          <a:p>
            <a:pPr marL="1371600" lvl="2" indent="-457200">
              <a:buFont typeface="+mj-lt"/>
              <a:buAutoNum type="arabicPeriod"/>
            </a:pPr>
            <a:r>
              <a:rPr lang="en-US" sz="2200" b="1" dirty="0"/>
              <a:t>Construct </a:t>
            </a:r>
            <a:r>
              <a:rPr lang="en-US" sz="2200" b="1" i="1" dirty="0"/>
              <a:t>agent function </a:t>
            </a:r>
            <a:r>
              <a:rPr lang="en-US" sz="3200" b="1" i="1" dirty="0">
                <a:solidFill>
                  <a:schemeClr val="accent2"/>
                </a:solidFill>
                <a:latin typeface="Times New Roman" pitchFamily="18" charset="0"/>
                <a:cs typeface="Times New Roman" pitchFamily="18" charset="0"/>
              </a:rPr>
              <a:t>f </a:t>
            </a:r>
            <a:r>
              <a:rPr lang="en-US" sz="2200" b="1" dirty="0"/>
              <a:t>that maximizes the expected value of the performance measure, </a:t>
            </a:r>
          </a:p>
          <a:p>
            <a:pPr marL="1371600" lvl="2" indent="-457200">
              <a:buFont typeface="+mj-lt"/>
              <a:buAutoNum type="arabicPeriod"/>
            </a:pPr>
            <a:endParaRPr lang="en-US" sz="2200" b="1" dirty="0"/>
          </a:p>
          <a:p>
            <a:pPr marL="1371600" lvl="2" indent="-457200">
              <a:buFont typeface="+mj-lt"/>
              <a:buAutoNum type="arabicPeriod"/>
            </a:pPr>
            <a:r>
              <a:rPr lang="en-US" sz="2200" b="1" dirty="0"/>
              <a:t>Design an </a:t>
            </a:r>
            <a:r>
              <a:rPr lang="en-US" sz="2200" b="1" i="1" dirty="0"/>
              <a:t>agent program </a:t>
            </a:r>
            <a:r>
              <a:rPr lang="en-US" sz="2200" b="1" dirty="0"/>
              <a:t>that implements </a:t>
            </a:r>
            <a:r>
              <a:rPr lang="en-US" sz="3200" b="1" i="1" dirty="0">
                <a:solidFill>
                  <a:schemeClr val="accent2"/>
                </a:solidFill>
                <a:latin typeface="Times New Roman" pitchFamily="18" charset="0"/>
                <a:cs typeface="Times New Roman" pitchFamily="18" charset="0"/>
              </a:rPr>
              <a:t>f</a:t>
            </a:r>
            <a:r>
              <a:rPr lang="en-US" sz="2800" b="1" dirty="0"/>
              <a:t> </a:t>
            </a:r>
            <a:r>
              <a:rPr lang="en-US" sz="2200" b="1" dirty="0"/>
              <a:t>on a particular architecture</a:t>
            </a:r>
          </a:p>
          <a:p>
            <a:endParaRPr lang="en-US" sz="2800" b="1" dirty="0"/>
          </a:p>
          <a:p>
            <a:pPr lvl="2"/>
            <a:endParaRPr lang="en-US" sz="2200" b="1" dirty="0"/>
          </a:p>
          <a:p>
            <a:pPr lvl="1"/>
            <a:endParaRPr 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
        <p:nvSpPr>
          <p:cNvPr id="8" name="Google Shape;84;g92b3bf485b_0_0">
            <a:extLst>
              <a:ext uri="{FF2B5EF4-FFF2-40B4-BE49-F238E27FC236}">
                <a16:creationId xmlns:a16="http://schemas.microsoft.com/office/drawing/2014/main" id="{F4B48FF2-8550-004A-9119-F4B8BD7917F7}"/>
              </a:ext>
            </a:extLst>
          </p:cNvPr>
          <p:cNvSpPr/>
          <p:nvPr/>
        </p:nvSpPr>
        <p:spPr>
          <a:xfrm>
            <a:off x="7437525" y="1137177"/>
            <a:ext cx="3886571" cy="1500512"/>
          </a:xfrm>
          <a:prstGeom prst="wedgeRoundRectCallout">
            <a:avLst>
              <a:gd name="adj1" fmla="val -96093"/>
              <a:gd name="adj2" fmla="val 56469"/>
              <a:gd name="adj3" fmla="val 0"/>
            </a:avLst>
          </a:prstGeom>
          <a:solidFill>
            <a:srgbClr val="7EDCF6"/>
          </a:solidFill>
          <a:ln>
            <a:noFill/>
          </a:ln>
        </p:spPr>
        <p:txBody>
          <a:bodyPr spcFirstLastPara="1" wrap="square" lIns="91425" tIns="91425" rIns="91425" bIns="91425" anchor="ctr" anchorCtr="0">
            <a:noAutofit/>
          </a:bodyPr>
          <a:lstStyle/>
          <a:p>
            <a:pPr lvl="0" algn="ctr">
              <a:buClr>
                <a:srgbClr val="000000"/>
              </a:buClr>
              <a:buSzPts val="2500"/>
            </a:pPr>
            <a:r>
              <a:rPr lang="en-US" sz="2800" dirty="0"/>
              <a:t>abstract mathematical description</a:t>
            </a:r>
            <a:endParaRPr sz="2500" b="1" i="0" u="none" strike="noStrike" cap="none" dirty="0">
              <a:latin typeface="Open Sans"/>
              <a:ea typeface="Open Sans"/>
              <a:cs typeface="Open Sans"/>
              <a:sym typeface="Open Sans"/>
            </a:endParaRPr>
          </a:p>
        </p:txBody>
      </p:sp>
      <p:sp>
        <p:nvSpPr>
          <p:cNvPr id="9" name="Google Shape;84;g92b3bf485b_0_0">
            <a:extLst>
              <a:ext uri="{FF2B5EF4-FFF2-40B4-BE49-F238E27FC236}">
                <a16:creationId xmlns:a16="http://schemas.microsoft.com/office/drawing/2014/main" id="{304B6719-52BC-AC4D-8B2A-EADDF54321AD}"/>
              </a:ext>
            </a:extLst>
          </p:cNvPr>
          <p:cNvSpPr/>
          <p:nvPr/>
        </p:nvSpPr>
        <p:spPr>
          <a:xfrm>
            <a:off x="7451639" y="3043227"/>
            <a:ext cx="3886571" cy="1099196"/>
          </a:xfrm>
          <a:prstGeom prst="wedgeRoundRectCallout">
            <a:avLst>
              <a:gd name="adj1" fmla="val -93701"/>
              <a:gd name="adj2" fmla="val 47389"/>
              <a:gd name="adj3" fmla="val 0"/>
            </a:avLst>
          </a:prstGeom>
          <a:solidFill>
            <a:srgbClr val="7EDCF6"/>
          </a:solidFill>
          <a:ln>
            <a:noFill/>
          </a:ln>
        </p:spPr>
        <p:txBody>
          <a:bodyPr spcFirstLastPara="1" wrap="square" lIns="91425" tIns="91425" rIns="91425" bIns="91425" anchor="ctr" anchorCtr="0">
            <a:noAutofit/>
          </a:bodyPr>
          <a:lstStyle/>
          <a:p>
            <a:pPr lvl="0" algn="ctr">
              <a:buClr>
                <a:srgbClr val="000000"/>
              </a:buClr>
              <a:buSzPts val="2500"/>
            </a:pPr>
            <a:r>
              <a:rPr lang="en-US" sz="2800" dirty="0"/>
              <a:t>concrete implementation</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3097999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F8E3-38D9-D043-AB8D-CE757FFF6002}"/>
              </a:ext>
            </a:extLst>
          </p:cNvPr>
          <p:cNvSpPr>
            <a:spLocks noGrp="1"/>
          </p:cNvSpPr>
          <p:nvPr>
            <p:ph type="title"/>
          </p:nvPr>
        </p:nvSpPr>
        <p:spPr>
          <a:xfrm>
            <a:off x="399673" y="365125"/>
            <a:ext cx="10954127" cy="772052"/>
          </a:xfrm>
        </p:spPr>
        <p:txBody>
          <a:bodyPr anchor="ctr">
            <a:normAutofit/>
          </a:bodyPr>
          <a:lstStyle/>
          <a:p>
            <a:r>
              <a:rPr lang="en-US" dirty="0"/>
              <a:t>Fully Observable v. Partially Observable</a:t>
            </a:r>
          </a:p>
        </p:txBody>
      </p:sp>
      <p:pic>
        <p:nvPicPr>
          <p:cNvPr id="6146" name="Picture 2">
            <a:extLst>
              <a:ext uri="{FF2B5EF4-FFF2-40B4-BE49-F238E27FC236}">
                <a16:creationId xmlns:a16="http://schemas.microsoft.com/office/drawing/2014/main" id="{8FE0C6BA-FE13-DB43-8CB5-628DA0E3D8AB}"/>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t="7951" b="8072"/>
          <a:stretch/>
        </p:blipFill>
        <p:spPr bwMode="auto">
          <a:xfrm>
            <a:off x="838200" y="1825625"/>
            <a:ext cx="5181600" cy="4351338"/>
          </a:xfrm>
          <a:prstGeom prst="rect">
            <a:avLst/>
          </a:prstGeom>
          <a:solidFill>
            <a:srgbClr val="FFFFFF"/>
          </a:solidFill>
        </p:spPr>
      </p:pic>
      <p:pic>
        <p:nvPicPr>
          <p:cNvPr id="6148" name="Picture 4" descr="Vehicle Perception Engine Makes Autonomous Driving Safer - EE Times India">
            <a:extLst>
              <a:ext uri="{FF2B5EF4-FFF2-40B4-BE49-F238E27FC236}">
                <a16:creationId xmlns:a16="http://schemas.microsoft.com/office/drawing/2014/main" id="{9127CBE3-9A3D-AA4B-BC96-CB6F1BC59B7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1157" r="19303" b="1"/>
          <a:stretch/>
        </p:blipFill>
        <p:spPr bwMode="auto">
          <a:xfrm>
            <a:off x="6172200" y="1825625"/>
            <a:ext cx="5181600" cy="4351338"/>
          </a:xfrm>
          <a:prstGeom prst="rect">
            <a:avLst/>
          </a:prstGeom>
          <a:solidFill>
            <a:srgbClr val="FFFFFF"/>
          </a:solidFill>
        </p:spPr>
      </p:pic>
    </p:spTree>
    <p:extLst>
      <p:ext uri="{BB962C8B-B14F-4D97-AF65-F5344CB8AC3E}">
        <p14:creationId xmlns:p14="http://schemas.microsoft.com/office/powerpoint/2010/main" val="3079085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F8E3-38D9-D043-AB8D-CE757FFF6002}"/>
              </a:ext>
            </a:extLst>
          </p:cNvPr>
          <p:cNvSpPr>
            <a:spLocks noGrp="1"/>
          </p:cNvSpPr>
          <p:nvPr>
            <p:ph type="title"/>
          </p:nvPr>
        </p:nvSpPr>
        <p:spPr>
          <a:xfrm>
            <a:off x="399673" y="365125"/>
            <a:ext cx="10954127" cy="772052"/>
          </a:xfrm>
        </p:spPr>
        <p:txBody>
          <a:bodyPr anchor="ctr">
            <a:normAutofit/>
          </a:bodyPr>
          <a:lstStyle/>
          <a:p>
            <a:r>
              <a:rPr lang="en-US" dirty="0"/>
              <a:t>Deterministic v. Nondeterministic v. </a:t>
            </a:r>
            <a:r>
              <a:rPr lang="en-US" dirty="0" err="1"/>
              <a:t>Stocastic</a:t>
            </a:r>
            <a:r>
              <a:rPr lang="en-US" dirty="0"/>
              <a:t> </a:t>
            </a:r>
          </a:p>
        </p:txBody>
      </p:sp>
      <p:pic>
        <p:nvPicPr>
          <p:cNvPr id="6146" name="Picture 2">
            <a:extLst>
              <a:ext uri="{FF2B5EF4-FFF2-40B4-BE49-F238E27FC236}">
                <a16:creationId xmlns:a16="http://schemas.microsoft.com/office/drawing/2014/main" id="{8FE0C6BA-FE13-DB43-8CB5-628DA0E3D8AB}"/>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t="7951" b="8072"/>
          <a:stretch/>
        </p:blipFill>
        <p:spPr bwMode="auto">
          <a:xfrm>
            <a:off x="838200" y="1825625"/>
            <a:ext cx="5181600" cy="4351338"/>
          </a:xfrm>
          <a:prstGeom prst="rect">
            <a:avLst/>
          </a:prstGeom>
          <a:solidFill>
            <a:srgbClr val="FFFFFF"/>
          </a:solidFill>
        </p:spPr>
      </p:pic>
      <p:pic>
        <p:nvPicPr>
          <p:cNvPr id="8" name="Picture 2" descr="Is it a game of chance or a game of skill?">
            <a:extLst>
              <a:ext uri="{FF2B5EF4-FFF2-40B4-BE49-F238E27FC236}">
                <a16:creationId xmlns:a16="http://schemas.microsoft.com/office/drawing/2014/main" id="{1463ED9D-1BA9-D44C-AAD4-2E12D4065D7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199" y="1825626"/>
            <a:ext cx="554582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94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Four views of Artificial Intelligence</a:t>
            </a:r>
          </a:p>
        </p:txBody>
      </p:sp>
      <p:sp>
        <p:nvSpPr>
          <p:cNvPr id="985091" name="Rectangle 3"/>
          <p:cNvSpPr>
            <a:spLocks noGrp="1" noChangeArrowheads="1"/>
          </p:cNvSpPr>
          <p:nvPr>
            <p:ph idx="1"/>
          </p:nvPr>
        </p:nvSpPr>
        <p:spPr/>
        <p:txBody>
          <a:bodyPr anchor="b"/>
          <a:lstStyle/>
          <a:p>
            <a:r>
              <a:rPr lang="en-US" dirty="0"/>
              <a:t>This course is about effective programming techniques for designing rational agents</a:t>
            </a:r>
          </a:p>
          <a:p>
            <a:endParaRPr lang="en-US" dirty="0"/>
          </a:p>
        </p:txBody>
      </p:sp>
      <p:sp>
        <p:nvSpPr>
          <p:cNvPr id="24579" name="Slide Number Placeholder 5"/>
          <p:cNvSpPr>
            <a:spLocks noGrp="1"/>
          </p:cNvSpPr>
          <p:nvPr>
            <p:ph type="sldNum" sz="quarter" idx="12"/>
          </p:nvPr>
        </p:nvSpPr>
        <p:spPr>
          <a:noFill/>
        </p:spPr>
        <p:txBody>
          <a:bodyPr/>
          <a:lstStyle/>
          <a:p>
            <a:fld id="{25453874-E987-4B17-A8D4-D3272E441769}" type="slidenum">
              <a:rPr lang="en-US" altLang="en-US" smtClean="0"/>
              <a:pPr/>
              <a:t>3</a:t>
            </a:fld>
            <a:r>
              <a:rPr lang="en-US" altLang="en-US" dirty="0"/>
              <a:t> </a:t>
            </a:r>
          </a:p>
        </p:txBody>
      </p:sp>
      <p:graphicFrame>
        <p:nvGraphicFramePr>
          <p:cNvPr id="2" name="Table 1">
            <a:extLst>
              <a:ext uri="{FF2B5EF4-FFF2-40B4-BE49-F238E27FC236}">
                <a16:creationId xmlns:a16="http://schemas.microsoft.com/office/drawing/2014/main" id="{C953065D-67FB-774E-9E66-8D93C381556E}"/>
              </a:ext>
            </a:extLst>
          </p:cNvPr>
          <p:cNvGraphicFramePr>
            <a:graphicFrameLocks noGrp="1"/>
          </p:cNvGraphicFramePr>
          <p:nvPr/>
        </p:nvGraphicFramePr>
        <p:xfrm>
          <a:off x="2333436" y="2664570"/>
          <a:ext cx="7086600" cy="1992453"/>
        </p:xfrm>
        <a:graphic>
          <a:graphicData uri="http://schemas.openxmlformats.org/drawingml/2006/table">
            <a:tbl>
              <a:tblPr/>
              <a:tblGrid>
                <a:gridCol w="3314700">
                  <a:extLst>
                    <a:ext uri="{9D8B030D-6E8A-4147-A177-3AD203B41FA5}">
                      <a16:colId xmlns:a16="http://schemas.microsoft.com/office/drawing/2014/main" val="2635214314"/>
                    </a:ext>
                  </a:extLst>
                </a:gridCol>
                <a:gridCol w="3771900">
                  <a:extLst>
                    <a:ext uri="{9D8B030D-6E8A-4147-A177-3AD203B41FA5}">
                      <a16:colId xmlns:a16="http://schemas.microsoft.com/office/drawing/2014/main" val="3542027404"/>
                    </a:ext>
                  </a:extLst>
                </a:gridCol>
              </a:tblGrid>
              <a:tr h="97804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lang="en-US" sz="2000" b="1" dirty="0"/>
                        <a:t>Thinking humanly</a:t>
                      </a:r>
                      <a:endParaRPr kumimoji="0" lang="en-US" sz="2000" b="1"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defRPr/>
                      </a:pPr>
                      <a:r>
                        <a:rPr lang="en-US" sz="2000" b="1" dirty="0"/>
                        <a:t>Thinking rationally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3691727"/>
                  </a:ext>
                </a:extLst>
              </a:tr>
              <a:tr h="1014413">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lang="en-US" sz="2000" b="1" dirty="0"/>
                        <a:t>Acting humanly</a:t>
                      </a:r>
                      <a:endParaRPr kumimoji="0" lang="en-US" sz="2000" b="1"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defRPr/>
                      </a:pPr>
                      <a:r>
                        <a:rPr lang="en-US" sz="2000" b="1" dirty="0"/>
                        <a:t>Acting rationally </a:t>
                      </a:r>
                      <a:endParaRPr kumimoji="0" lang="en-US" sz="2000" b="1"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3686933932"/>
                  </a:ext>
                </a:extLst>
              </a:tr>
            </a:tbl>
          </a:graphicData>
        </a:graphic>
      </p:graphicFrame>
    </p:spTree>
    <p:extLst>
      <p:ext uri="{BB962C8B-B14F-4D97-AF65-F5344CB8AC3E}">
        <p14:creationId xmlns:p14="http://schemas.microsoft.com/office/powerpoint/2010/main" val="628136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399673" y="365125"/>
            <a:ext cx="10954127" cy="772052"/>
          </a:xfrm>
        </p:spPr>
        <p:txBody>
          <a:bodyPr anchor="ctr">
            <a:normAutofit/>
          </a:bodyPr>
          <a:lstStyle/>
          <a:p>
            <a:r>
              <a:rPr lang="en-US" dirty="0"/>
              <a:t>Episodic v. Sequential</a:t>
            </a:r>
          </a:p>
        </p:txBody>
      </p:sp>
      <p:pic>
        <p:nvPicPr>
          <p:cNvPr id="8196" name="Picture 4" descr="Each picking April 3-6 at the Automate and ProMat trade shows in Chicago -  The Robot Report">
            <a:extLst>
              <a:ext uri="{FF2B5EF4-FFF2-40B4-BE49-F238E27FC236}">
                <a16:creationId xmlns:a16="http://schemas.microsoft.com/office/drawing/2014/main" id="{EE2199D4-2132-D44A-BEF6-4905AAC9B5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7" r="3" b="20047"/>
          <a:stretch/>
        </p:blipFill>
        <p:spPr bwMode="auto">
          <a:xfrm>
            <a:off x="838200" y="1825625"/>
            <a:ext cx="518160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Vehicle Perception Engine Makes Autonomous Driving Safer - EE Times India">
            <a:extLst>
              <a:ext uri="{FF2B5EF4-FFF2-40B4-BE49-F238E27FC236}">
                <a16:creationId xmlns:a16="http://schemas.microsoft.com/office/drawing/2014/main" id="{26B2C749-3611-2E40-9A12-E1A0E089C447}"/>
              </a:ext>
            </a:extLst>
          </p:cNvPr>
          <p:cNvPicPr>
            <a:picLocks noGrp="1" noChangeAspect="1" noChangeArrowheads="1"/>
          </p:cNvPicPr>
          <p:nvPr>
            <p:ph sz="half" idx="2"/>
          </p:nvPr>
        </p:nvPicPr>
        <p:blipFill rotWithShape="1">
          <a:blip r:embed="rId4">
            <a:extLst>
              <a:ext uri="{28A0092B-C50C-407E-A947-70E740481C1C}">
                <a14:useLocalDpi xmlns:a14="http://schemas.microsoft.com/office/drawing/2010/main" val="0"/>
              </a:ext>
            </a:extLst>
          </a:blip>
          <a:srcRect l="21157" r="19303" b="1"/>
          <a:stretch/>
        </p:blipFill>
        <p:spPr bwMode="auto">
          <a:xfrm>
            <a:off x="6172200" y="1825625"/>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hidden="1"/>
          <p:cNvSpPr>
            <a:spLocks noGrp="1"/>
          </p:cNvSpPr>
          <p:nvPr>
            <p:ph type="sldNum" sz="quarter" idx="12"/>
          </p:nvPr>
        </p:nvSpPr>
        <p:spPr/>
        <p:txBody>
          <a:bodyPr/>
          <a:lstStyle/>
          <a:p>
            <a:pPr>
              <a:spcAft>
                <a:spcPts val="600"/>
              </a:spcAft>
              <a:defRPr/>
            </a:pPr>
            <a:fld id="{1A8A179A-356C-4639-9535-0DE21556AF82}" type="slidenum">
              <a:rPr lang="en-US" altLang="en-US" smtClean="0"/>
              <a:pPr>
                <a:spcAft>
                  <a:spcPts val="600"/>
                </a:spcAft>
                <a:defRPr/>
              </a:pPr>
              <a:t>30</a:t>
            </a:fld>
            <a:endParaRPr lang="en-US" altLang="en-US"/>
          </a:p>
        </p:txBody>
      </p:sp>
    </p:spTree>
    <p:extLst>
      <p:ext uri="{BB962C8B-B14F-4D97-AF65-F5344CB8AC3E}">
        <p14:creationId xmlns:p14="http://schemas.microsoft.com/office/powerpoint/2010/main" val="1764766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23924-3175-7B47-9345-932ECF5336A8}"/>
              </a:ext>
            </a:extLst>
          </p:cNvPr>
          <p:cNvSpPr>
            <a:spLocks noGrp="1"/>
          </p:cNvSpPr>
          <p:nvPr>
            <p:ph type="title"/>
          </p:nvPr>
        </p:nvSpPr>
        <p:spPr/>
        <p:txBody>
          <a:bodyPr/>
          <a:lstStyle/>
          <a:p>
            <a:r>
              <a:rPr lang="en-US" dirty="0"/>
              <a:t>Static v. Dynamic</a:t>
            </a:r>
          </a:p>
        </p:txBody>
      </p:sp>
      <p:pic>
        <p:nvPicPr>
          <p:cNvPr id="7" name="Picture 4" descr="Vehicle Perception Engine Makes Autonomous Driving Safer - EE Times India">
            <a:extLst>
              <a:ext uri="{FF2B5EF4-FFF2-40B4-BE49-F238E27FC236}">
                <a16:creationId xmlns:a16="http://schemas.microsoft.com/office/drawing/2014/main" id="{7CC849B0-BBBD-A945-8C62-30156C59B397}"/>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1157" r="19303" b="1"/>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aily crossword puzzles free from The Washington Post - The Washington Post">
            <a:extLst>
              <a:ext uri="{FF2B5EF4-FFF2-40B4-BE49-F238E27FC236}">
                <a16:creationId xmlns:a16="http://schemas.microsoft.com/office/drawing/2014/main" id="{5F392F52-DEFE-3447-84B9-AECFDE3C9913}"/>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253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749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Colorful Backgammon Set in color ">
            <a:extLst>
              <a:ext uri="{FF2B5EF4-FFF2-40B4-BE49-F238E27FC236}">
                <a16:creationId xmlns:a16="http://schemas.microsoft.com/office/drawing/2014/main" id="{01019D26-A7B6-7E4A-8C93-E63C4D267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 y="500586"/>
            <a:ext cx="6111881" cy="6111881"/>
          </a:xfrm>
          <a:prstGeom prst="rect">
            <a:avLst/>
          </a:prstGeom>
          <a:noFill/>
          <a:extLst>
            <a:ext uri="{909E8E84-426E-40DD-AFC4-6F175D3DCCD1}">
              <a14:hiddenFill xmlns:a14="http://schemas.microsoft.com/office/drawing/2010/main">
                <a:solidFill>
                  <a:srgbClr val="FFFFFF"/>
                </a:solidFill>
              </a14:hiddenFill>
            </a:ext>
          </a:extLst>
        </p:spPr>
      </p:pic>
      <p:sp>
        <p:nvSpPr>
          <p:cNvPr id="25604" name="Rectangle 2"/>
          <p:cNvSpPr>
            <a:spLocks noGrp="1" noChangeArrowheads="1"/>
          </p:cNvSpPr>
          <p:nvPr>
            <p:ph type="title"/>
          </p:nvPr>
        </p:nvSpPr>
        <p:spPr/>
        <p:txBody>
          <a:bodyPr/>
          <a:lstStyle/>
          <a:p>
            <a:r>
              <a:rPr lang="en-US" dirty="0"/>
              <a:t>Discrete v. Continuous</a:t>
            </a:r>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32</a:t>
            </a:fld>
            <a:endParaRPr lang="en-US" altLang="en-US"/>
          </a:p>
        </p:txBody>
      </p:sp>
      <p:pic>
        <p:nvPicPr>
          <p:cNvPr id="10242" name="Picture 2" descr="SCADA system for oil refinery control - ScienceDirect">
            <a:extLst>
              <a:ext uri="{FF2B5EF4-FFF2-40B4-BE49-F238E27FC236}">
                <a16:creationId xmlns:a16="http://schemas.microsoft.com/office/drawing/2014/main" id="{6A6EB641-90E8-1F48-BA43-E50B782C31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6243" y="1272638"/>
            <a:ext cx="6411882" cy="458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843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399673" y="365125"/>
            <a:ext cx="10954127" cy="772052"/>
          </a:xfrm>
        </p:spPr>
        <p:txBody>
          <a:bodyPr anchor="ctr">
            <a:normAutofit/>
          </a:bodyPr>
          <a:lstStyle/>
          <a:p>
            <a:r>
              <a:rPr lang="en-US" dirty="0"/>
              <a:t>Single Agent v. Multi Agent</a:t>
            </a:r>
          </a:p>
        </p:txBody>
      </p:sp>
      <p:pic>
        <p:nvPicPr>
          <p:cNvPr id="6" name="Picture 2" descr="Daily crossword puzzles free from The Washington Post - The Washington Post">
            <a:extLst>
              <a:ext uri="{FF2B5EF4-FFF2-40B4-BE49-F238E27FC236}">
                <a16:creationId xmlns:a16="http://schemas.microsoft.com/office/drawing/2014/main" id="{CEA5E792-820A-D24F-A326-762AA4C164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55" b="8768"/>
          <a:stretch/>
        </p:blipFill>
        <p:spPr bwMode="auto">
          <a:xfrm>
            <a:off x="838200" y="1825625"/>
            <a:ext cx="5181600" cy="4351338"/>
          </a:xfrm>
          <a:prstGeom prst="rect">
            <a:avLst/>
          </a:prstGeom>
          <a:solidFill>
            <a:srgbClr val="FFFFFF"/>
          </a:solidFill>
        </p:spPr>
      </p:pic>
      <p:pic>
        <p:nvPicPr>
          <p:cNvPr id="11266" name="Picture 2" descr="Amazon.com: Namco Pac-Man Themed Carpet 8.5' x 11.5': Clothing">
            <a:extLst>
              <a:ext uri="{FF2B5EF4-FFF2-40B4-BE49-F238E27FC236}">
                <a16:creationId xmlns:a16="http://schemas.microsoft.com/office/drawing/2014/main" id="{D622B346-49B1-1A49-B807-4B7D28465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82" r="1" b="28546"/>
          <a:stretch/>
        </p:blipFill>
        <p:spPr bwMode="auto">
          <a:xfrm>
            <a:off x="6172200" y="1825625"/>
            <a:ext cx="5181600" cy="4351338"/>
          </a:xfrm>
          <a:prstGeom prst="rect">
            <a:avLst/>
          </a:prstGeom>
          <a:solidFill>
            <a:srgbClr val="FFFFFF"/>
          </a:solidFill>
        </p:spPr>
      </p:pic>
      <p:sp>
        <p:nvSpPr>
          <p:cNvPr id="5" name="Slide Number Placeholder 4" hidden="1"/>
          <p:cNvSpPr>
            <a:spLocks noGrp="1"/>
          </p:cNvSpPr>
          <p:nvPr>
            <p:ph type="sldNum" sz="quarter" idx="12"/>
          </p:nvPr>
        </p:nvSpPr>
        <p:spPr/>
        <p:txBody>
          <a:bodyPr/>
          <a:lstStyle/>
          <a:p>
            <a:pPr>
              <a:spcAft>
                <a:spcPts val="600"/>
              </a:spcAft>
              <a:defRPr/>
            </a:pPr>
            <a:fld id="{1A8A179A-356C-4639-9535-0DE21556AF82}" type="slidenum">
              <a:rPr lang="en-US" altLang="en-US" smtClean="0"/>
              <a:pPr>
                <a:spcAft>
                  <a:spcPts val="600"/>
                </a:spcAft>
                <a:defRPr/>
              </a:pPr>
              <a:t>33</a:t>
            </a:fld>
            <a:endParaRPr lang="en-US" altLang="en-US"/>
          </a:p>
        </p:txBody>
      </p:sp>
    </p:spTree>
    <p:extLst>
      <p:ext uri="{BB962C8B-B14F-4D97-AF65-F5344CB8AC3E}">
        <p14:creationId xmlns:p14="http://schemas.microsoft.com/office/powerpoint/2010/main" val="18660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E85BA-BE0F-3C47-92E6-5381AE54ADFB}"/>
              </a:ext>
            </a:extLst>
          </p:cNvPr>
          <p:cNvSpPr>
            <a:spLocks noGrp="1"/>
          </p:cNvSpPr>
          <p:nvPr>
            <p:ph type="title"/>
          </p:nvPr>
        </p:nvSpPr>
        <p:spPr/>
        <p:txBody>
          <a:bodyPr/>
          <a:lstStyle/>
          <a:p>
            <a:r>
              <a:rPr lang="en-US" dirty="0"/>
              <a:t>When should something be considered an agent?</a:t>
            </a:r>
          </a:p>
        </p:txBody>
      </p:sp>
      <p:sp>
        <p:nvSpPr>
          <p:cNvPr id="5" name="Content Placeholder 4">
            <a:extLst>
              <a:ext uri="{FF2B5EF4-FFF2-40B4-BE49-F238E27FC236}">
                <a16:creationId xmlns:a16="http://schemas.microsoft.com/office/drawing/2014/main" id="{6B13C273-AB0F-F74E-A4F1-D45C59BAE527}"/>
              </a:ext>
            </a:extLst>
          </p:cNvPr>
          <p:cNvSpPr>
            <a:spLocks noGrp="1"/>
          </p:cNvSpPr>
          <p:nvPr>
            <p:ph idx="1"/>
          </p:nvPr>
        </p:nvSpPr>
        <p:spPr/>
        <p:txBody>
          <a:bodyPr/>
          <a:lstStyle/>
          <a:p>
            <a:r>
              <a:rPr lang="en-US" dirty="0"/>
              <a:t>When should something be considered another agent?</a:t>
            </a:r>
          </a:p>
          <a:p>
            <a:endParaRPr lang="en-US" dirty="0"/>
          </a:p>
          <a:p>
            <a:r>
              <a:rPr lang="en-US" dirty="0"/>
              <a:t>If we’re talking about a self driving taxi, when should we consider something part of the environment versus another agent?</a:t>
            </a:r>
          </a:p>
          <a:p>
            <a:endParaRPr lang="en-US" dirty="0"/>
          </a:p>
          <a:p>
            <a:r>
              <a:rPr lang="en-US" dirty="0"/>
              <a:t>For instance, a telephone pole is part of the environment,  but a car might be another agent.</a:t>
            </a:r>
          </a:p>
          <a:p>
            <a:endParaRPr lang="en-US" dirty="0"/>
          </a:p>
          <a:p>
            <a:r>
              <a:rPr lang="en-US" dirty="0"/>
              <a:t>When something behavior can best be described as having its own performance measure, then we should consider it to be an agent.</a:t>
            </a:r>
          </a:p>
        </p:txBody>
      </p:sp>
    </p:spTree>
    <p:extLst>
      <p:ext uri="{BB962C8B-B14F-4D97-AF65-F5344CB8AC3E}">
        <p14:creationId xmlns:p14="http://schemas.microsoft.com/office/powerpoint/2010/main" val="3752896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9800" y="1886057"/>
            <a:ext cx="7772400" cy="3390686"/>
          </a:xfrm>
        </p:spPr>
      </p:pic>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35</a:t>
            </a:fld>
            <a:endParaRPr lang="en-US" altLang="en-US"/>
          </a:p>
        </p:txBody>
      </p:sp>
    </p:spTree>
    <p:extLst>
      <p:ext uri="{BB962C8B-B14F-4D97-AF65-F5344CB8AC3E}">
        <p14:creationId xmlns:p14="http://schemas.microsoft.com/office/powerpoint/2010/main" val="2930380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2209800" y="609600"/>
            <a:ext cx="8382000" cy="457200"/>
          </a:xfrm>
        </p:spPr>
        <p:txBody>
          <a:bodyPr>
            <a:normAutofit fontScale="90000"/>
          </a:bodyPr>
          <a:lstStyle/>
          <a:p>
            <a:r>
              <a:rPr lang="en-US" sz="2800" dirty="0"/>
              <a:t>The Hardest Environment</a:t>
            </a:r>
          </a:p>
        </p:txBody>
      </p:sp>
      <p:sp>
        <p:nvSpPr>
          <p:cNvPr id="5" name="Date Placeholder 4"/>
          <p:cNvSpPr>
            <a:spLocks noGrp="1"/>
          </p:cNvSpPr>
          <p:nvPr>
            <p:ph type="dt" sz="half" idx="10"/>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36</a:t>
            </a:fld>
            <a:endParaRPr lang="en-US" altLang="en-US"/>
          </a:p>
        </p:txBody>
      </p:sp>
      <p:sp>
        <p:nvSpPr>
          <p:cNvPr id="3" name="Content Placeholder 2"/>
          <p:cNvSpPr>
            <a:spLocks noGrp="1"/>
          </p:cNvSpPr>
          <p:nvPr>
            <p:ph sz="half" idx="1"/>
          </p:nvPr>
        </p:nvSpPr>
        <p:spPr/>
        <p:txBody>
          <a:bodyPr>
            <a:normAutofit fontScale="92500" lnSpcReduction="20000"/>
          </a:bodyPr>
          <a:lstStyle/>
          <a:p>
            <a:r>
              <a:rPr lang="en-US" dirty="0"/>
              <a:t>The hardest case is </a:t>
            </a:r>
          </a:p>
          <a:p>
            <a:pPr lvl="1"/>
            <a:r>
              <a:rPr lang="en-US" sz="2400" b="1" i="1" dirty="0">
                <a:solidFill>
                  <a:srgbClr val="C00000"/>
                </a:solidFill>
              </a:rPr>
              <a:t>Continuous</a:t>
            </a:r>
          </a:p>
          <a:p>
            <a:pPr lvl="1"/>
            <a:r>
              <a:rPr lang="en-US" sz="2400" b="1" i="1" dirty="0">
                <a:solidFill>
                  <a:srgbClr val="C00000"/>
                </a:solidFill>
              </a:rPr>
              <a:t>Partially Observable</a:t>
            </a:r>
          </a:p>
          <a:p>
            <a:pPr lvl="1"/>
            <a:r>
              <a:rPr lang="en-US" sz="2400" b="1" i="1" dirty="0">
                <a:solidFill>
                  <a:srgbClr val="C00000"/>
                </a:solidFill>
              </a:rPr>
              <a:t>Stochastic</a:t>
            </a:r>
          </a:p>
          <a:p>
            <a:pPr lvl="1"/>
            <a:r>
              <a:rPr lang="en-US" sz="2400" b="1" i="1" dirty="0">
                <a:solidFill>
                  <a:srgbClr val="C00000"/>
                </a:solidFill>
              </a:rPr>
              <a:t>Continuous</a:t>
            </a:r>
          </a:p>
          <a:p>
            <a:pPr lvl="1"/>
            <a:r>
              <a:rPr lang="en-US" sz="2400" b="1" i="1" dirty="0" err="1">
                <a:solidFill>
                  <a:srgbClr val="C00000"/>
                </a:solidFill>
              </a:rPr>
              <a:t>Multiagent</a:t>
            </a:r>
            <a:endParaRPr lang="en-US" sz="2400" b="1" i="1" dirty="0">
              <a:solidFill>
                <a:srgbClr val="C00000"/>
              </a:solidFill>
            </a:endParaRPr>
          </a:p>
          <a:p>
            <a:pPr lvl="1"/>
            <a:r>
              <a:rPr lang="en-US" sz="2400" b="1" i="1" dirty="0">
                <a:solidFill>
                  <a:srgbClr val="C00000"/>
                </a:solidFill>
              </a:rPr>
              <a:t>Unknown Outcomes</a:t>
            </a:r>
            <a:endParaRPr lang="en-US" sz="3600" dirty="0"/>
          </a:p>
        </p:txBody>
      </p:sp>
    </p:spTree>
    <p:extLst>
      <p:ext uri="{BB962C8B-B14F-4D97-AF65-F5344CB8AC3E}">
        <p14:creationId xmlns:p14="http://schemas.microsoft.com/office/powerpoint/2010/main" val="130120669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2209800" y="609600"/>
            <a:ext cx="8382000" cy="457200"/>
          </a:xfrm>
        </p:spPr>
        <p:txBody>
          <a:bodyPr>
            <a:normAutofit fontScale="90000"/>
          </a:bodyPr>
          <a:lstStyle/>
          <a:p>
            <a:r>
              <a:rPr lang="en-US" sz="2800"/>
              <a:t>Environment Restrictions for Now</a:t>
            </a:r>
          </a:p>
        </p:txBody>
      </p:sp>
      <p:sp>
        <p:nvSpPr>
          <p:cNvPr id="5" name="Date Placeholder 4"/>
          <p:cNvSpPr>
            <a:spLocks noGrp="1"/>
          </p:cNvSpPr>
          <p:nvPr>
            <p:ph type="dt" sz="half" idx="10"/>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37</a:t>
            </a:fld>
            <a:endParaRPr lang="en-US" altLang="en-US"/>
          </a:p>
        </p:txBody>
      </p:sp>
      <p:sp>
        <p:nvSpPr>
          <p:cNvPr id="3" name="Content Placeholder 2"/>
          <p:cNvSpPr>
            <a:spLocks noGrp="1"/>
          </p:cNvSpPr>
          <p:nvPr>
            <p:ph sz="half" idx="1"/>
          </p:nvPr>
        </p:nvSpPr>
        <p:spPr/>
        <p:txBody>
          <a:bodyPr/>
          <a:lstStyle/>
          <a:p>
            <a:r>
              <a:rPr lang="en-US" dirty="0"/>
              <a:t>We will assume environment is</a:t>
            </a:r>
          </a:p>
          <a:p>
            <a:pPr lvl="1"/>
            <a:r>
              <a:rPr lang="en-US" sz="2400" b="1" i="1" dirty="0">
                <a:solidFill>
                  <a:srgbClr val="C00000"/>
                </a:solidFill>
              </a:rPr>
              <a:t>Static</a:t>
            </a:r>
          </a:p>
          <a:p>
            <a:pPr lvl="1"/>
            <a:r>
              <a:rPr lang="en-US" sz="2400" b="1" i="1" dirty="0">
                <a:solidFill>
                  <a:srgbClr val="C00000"/>
                </a:solidFill>
              </a:rPr>
              <a:t>Fully Observable</a:t>
            </a:r>
          </a:p>
          <a:p>
            <a:pPr lvl="1"/>
            <a:r>
              <a:rPr lang="en-US" sz="2400" b="1" i="1" dirty="0">
                <a:solidFill>
                  <a:srgbClr val="C00000"/>
                </a:solidFill>
              </a:rPr>
              <a:t>Deterministic </a:t>
            </a:r>
          </a:p>
          <a:p>
            <a:pPr lvl="1"/>
            <a:r>
              <a:rPr lang="en-US" sz="2400" b="1" i="1" dirty="0">
                <a:solidFill>
                  <a:srgbClr val="C00000"/>
                </a:solidFill>
              </a:rPr>
              <a:t>Discrete</a:t>
            </a:r>
          </a:p>
          <a:p>
            <a:endParaRPr lang="en-US" sz="3600" dirty="0"/>
          </a:p>
        </p:txBody>
      </p:sp>
    </p:spTree>
    <p:extLst>
      <p:ext uri="{BB962C8B-B14F-4D97-AF65-F5344CB8AC3E}">
        <p14:creationId xmlns:p14="http://schemas.microsoft.com/office/powerpoint/2010/main" val="29869996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7884-DF91-B045-8D2F-10EFD89BB80E}"/>
              </a:ext>
            </a:extLst>
          </p:cNvPr>
          <p:cNvSpPr>
            <a:spLocks noGrp="1"/>
          </p:cNvSpPr>
          <p:nvPr>
            <p:ph type="title"/>
          </p:nvPr>
        </p:nvSpPr>
        <p:spPr/>
        <p:txBody>
          <a:bodyPr>
            <a:normAutofit fontScale="90000"/>
          </a:bodyPr>
          <a:lstStyle/>
          <a:p>
            <a:r>
              <a:rPr lang="en-US" dirty="0"/>
              <a:t>Reflex agents v. Problem solving agents</a:t>
            </a:r>
          </a:p>
        </p:txBody>
      </p:sp>
      <p:sp>
        <p:nvSpPr>
          <p:cNvPr id="3" name="Content Placeholder 2">
            <a:extLst>
              <a:ext uri="{FF2B5EF4-FFF2-40B4-BE49-F238E27FC236}">
                <a16:creationId xmlns:a16="http://schemas.microsoft.com/office/drawing/2014/main" id="{87D661CF-B79A-0B4F-B3C0-6FC614CCA686}"/>
              </a:ext>
            </a:extLst>
          </p:cNvPr>
          <p:cNvSpPr>
            <a:spLocks noGrp="1"/>
          </p:cNvSpPr>
          <p:nvPr>
            <p:ph sz="half" idx="1"/>
          </p:nvPr>
        </p:nvSpPr>
        <p:spPr/>
        <p:txBody>
          <a:bodyPr/>
          <a:lstStyle/>
          <a:p>
            <a:r>
              <a:rPr lang="en-US" dirty="0"/>
              <a:t>A simple reflex agent is one that selects an action based on the current percept, and ignores the rest of the percept history.  </a:t>
            </a:r>
          </a:p>
        </p:txBody>
      </p:sp>
      <p:sp>
        <p:nvSpPr>
          <p:cNvPr id="4" name="Text Placeholder 3">
            <a:extLst>
              <a:ext uri="{FF2B5EF4-FFF2-40B4-BE49-F238E27FC236}">
                <a16:creationId xmlns:a16="http://schemas.microsoft.com/office/drawing/2014/main" id="{15B1F388-6178-834F-86F6-BA8940BB89D5}"/>
              </a:ext>
            </a:extLst>
          </p:cNvPr>
          <p:cNvSpPr>
            <a:spLocks noGrp="1"/>
          </p:cNvSpPr>
          <p:nvPr>
            <p:ph type="body" sz="half" idx="2"/>
          </p:nvPr>
        </p:nvSpPr>
        <p:spPr/>
        <p:txBody>
          <a:bodyPr/>
          <a:lstStyle/>
          <a:p>
            <a:r>
              <a:rPr lang="en-US" dirty="0"/>
              <a:t>A problem-solving agent must plan ahead.  It will consider a sequence of actions that form a path to a goal state.  The computational process that it undertakes is called search.</a:t>
            </a:r>
          </a:p>
        </p:txBody>
      </p:sp>
      <p:pic>
        <p:nvPicPr>
          <p:cNvPr id="5" name="Picture 4">
            <a:extLst>
              <a:ext uri="{FF2B5EF4-FFF2-40B4-BE49-F238E27FC236}">
                <a16:creationId xmlns:a16="http://schemas.microsoft.com/office/drawing/2014/main" id="{C015E774-93F9-9148-9385-E508A89579C5}"/>
              </a:ext>
            </a:extLst>
          </p:cNvPr>
          <p:cNvPicPr>
            <a:picLocks noChangeAspect="1"/>
          </p:cNvPicPr>
          <p:nvPr/>
        </p:nvPicPr>
        <p:blipFill>
          <a:blip r:embed="rId3"/>
          <a:stretch>
            <a:fillRect/>
          </a:stretch>
        </p:blipFill>
        <p:spPr>
          <a:xfrm>
            <a:off x="6940447" y="1616075"/>
            <a:ext cx="2117725" cy="2117725"/>
          </a:xfrm>
          <a:prstGeom prst="rect">
            <a:avLst/>
          </a:prstGeom>
        </p:spPr>
      </p:pic>
      <p:pic>
        <p:nvPicPr>
          <p:cNvPr id="12290" name="Picture 2" descr="92f3-59-600--849e">
            <a:extLst>
              <a:ext uri="{FF2B5EF4-FFF2-40B4-BE49-F238E27FC236}">
                <a16:creationId xmlns:a16="http://schemas.microsoft.com/office/drawing/2014/main" id="{5DDEF0AB-87A1-144E-8E9D-17A193477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4419725"/>
            <a:ext cx="3809584" cy="2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1074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p:txBody>
          <a:bodyPr/>
          <a:lstStyle/>
          <a:p>
            <a:r>
              <a:rPr lang="en-US" dirty="0"/>
              <a:t>Problem Solving Agents &amp;</a:t>
            </a:r>
            <a:br>
              <a:rPr lang="en-US" dirty="0"/>
            </a:br>
            <a:r>
              <a:rPr lang="en-US" dirty="0"/>
              <a:t>Problem Formulation</a:t>
            </a:r>
          </a:p>
        </p:txBody>
      </p:sp>
      <p:sp>
        <p:nvSpPr>
          <p:cNvPr id="33797" name="Rectangle 5"/>
          <p:cNvSpPr>
            <a:spLocks noGrp="1" noChangeArrowheads="1"/>
          </p:cNvSpPr>
          <p:nvPr>
            <p:ph type="body" idx="1"/>
          </p:nvPr>
        </p:nvSpPr>
        <p:spPr/>
        <p:txBody>
          <a:bodyPr/>
          <a:lstStyle/>
          <a:p>
            <a:r>
              <a:rPr lang="en-US" dirty="0"/>
              <a:t>AIMA 3.1-3.2</a:t>
            </a:r>
          </a:p>
          <a:p>
            <a:endParaRPr 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39</a:t>
            </a:fld>
            <a:endParaRPr lang="en-US" altLang="en-US"/>
          </a:p>
        </p:txBody>
      </p:sp>
    </p:spTree>
    <p:extLst>
      <p:ext uri="{BB962C8B-B14F-4D97-AF65-F5344CB8AC3E}">
        <p14:creationId xmlns:p14="http://schemas.microsoft.com/office/powerpoint/2010/main" val="4136404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345065" y="-70907"/>
            <a:ext cx="6921882" cy="6548770"/>
          </a:xfrm>
          <a:prstGeom prst="rect">
            <a:avLst/>
          </a:prstGeom>
        </p:spPr>
      </p:pic>
      <p:sp>
        <p:nvSpPr>
          <p:cNvPr id="24580" name="Rectangle 2"/>
          <p:cNvSpPr>
            <a:spLocks noGrp="1" noChangeArrowheads="1"/>
          </p:cNvSpPr>
          <p:nvPr>
            <p:ph type="title"/>
          </p:nvPr>
        </p:nvSpPr>
        <p:spPr/>
        <p:txBody>
          <a:bodyPr>
            <a:normAutofit/>
          </a:bodyPr>
          <a:lstStyle/>
          <a:p>
            <a:r>
              <a:rPr lang="en-US" dirty="0"/>
              <a:t>Agents</a:t>
            </a:r>
          </a:p>
        </p:txBody>
      </p:sp>
      <p:sp>
        <p:nvSpPr>
          <p:cNvPr id="24582" name="Rectangle 3"/>
          <p:cNvSpPr>
            <a:spLocks noGrp="1" noChangeArrowheads="1"/>
          </p:cNvSpPr>
          <p:nvPr>
            <p:ph sz="half" idx="1"/>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sp>
        <p:nvSpPr>
          <p:cNvPr id="3" name="Content Placeholder 2">
            <a:extLst>
              <a:ext uri="{FF2B5EF4-FFF2-40B4-BE49-F238E27FC236}">
                <a16:creationId xmlns:a16="http://schemas.microsoft.com/office/drawing/2014/main" id="{14D59DB7-AF71-0C47-9B51-2E25BC6AC960}"/>
              </a:ext>
            </a:extLst>
          </p:cNvPr>
          <p:cNvSpPr>
            <a:spLocks noGrp="1"/>
          </p:cNvSpPr>
          <p:nvPr>
            <p:ph sz="half" idx="2"/>
          </p:nvPr>
        </p:nvSpPr>
        <p:spPr>
          <a:xfrm>
            <a:off x="399673" y="1625508"/>
            <a:ext cx="4506864" cy="4351338"/>
          </a:xfrm>
        </p:spPr>
        <p:txBody>
          <a:bodyPr/>
          <a:lstStyle/>
          <a:p>
            <a:r>
              <a:rPr lang="en-US" dirty="0"/>
              <a:t>An </a:t>
            </a:r>
            <a:r>
              <a:rPr lang="en-US" b="1" dirty="0"/>
              <a:t>agent</a:t>
            </a:r>
            <a:r>
              <a:rPr lang="en-US" dirty="0"/>
              <a:t> is anything that </a:t>
            </a:r>
            <a:r>
              <a:rPr lang="en-US" b="1" dirty="0"/>
              <a:t>perceives</a:t>
            </a:r>
            <a:r>
              <a:rPr lang="en-US" dirty="0"/>
              <a:t> its environment through </a:t>
            </a:r>
            <a:r>
              <a:rPr lang="en-US" b="1" dirty="0"/>
              <a:t>sensors</a:t>
            </a:r>
            <a:r>
              <a:rPr lang="en-US" dirty="0"/>
              <a:t> and can </a:t>
            </a:r>
            <a:r>
              <a:rPr lang="en-US" b="1" dirty="0"/>
              <a:t>act</a:t>
            </a:r>
            <a:r>
              <a:rPr lang="en-US" dirty="0"/>
              <a:t> on its environment through </a:t>
            </a:r>
            <a:r>
              <a:rPr lang="en-US" b="1" dirty="0"/>
              <a:t>actuators</a:t>
            </a:r>
          </a:p>
          <a:p>
            <a:endParaRPr lang="en-US" dirty="0"/>
          </a:p>
          <a:p>
            <a:r>
              <a:rPr lang="en-US" dirty="0"/>
              <a:t>A </a:t>
            </a:r>
            <a:r>
              <a:rPr lang="en-US" b="1" dirty="0"/>
              <a:t>percept</a:t>
            </a:r>
            <a:r>
              <a:rPr lang="en-US" dirty="0"/>
              <a:t> is the agent’s perceptual inputs at any given instance.</a:t>
            </a: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4</a:t>
            </a:fld>
            <a:endParaRPr lang="en-US" altLang="en-US">
              <a:solidFill>
                <a:srgbClr val="000000"/>
              </a:solidFill>
            </a:endParaRPr>
          </a:p>
        </p:txBody>
      </p:sp>
    </p:spTree>
    <p:extLst>
      <p:ext uri="{BB962C8B-B14F-4D97-AF65-F5344CB8AC3E}">
        <p14:creationId xmlns:p14="http://schemas.microsoft.com/office/powerpoint/2010/main" val="2089766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347" y="1272241"/>
            <a:ext cx="34734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p:cNvSpPr>
            <a:spLocks noGrp="1" noChangeArrowheads="1"/>
          </p:cNvSpPr>
          <p:nvPr>
            <p:ph type="title"/>
          </p:nvPr>
        </p:nvSpPr>
        <p:spPr/>
        <p:txBody>
          <a:bodyPr/>
          <a:lstStyle/>
          <a:p>
            <a:r>
              <a:rPr lang="en-US"/>
              <a:t>Example search problem: 8-puzzle</a:t>
            </a:r>
          </a:p>
        </p:txBody>
      </p:sp>
      <p:sp>
        <p:nvSpPr>
          <p:cNvPr id="37895" name="Rectangle 3"/>
          <p:cNvSpPr>
            <a:spLocks noGrp="1" noChangeArrowheads="1"/>
          </p:cNvSpPr>
          <p:nvPr>
            <p:ph type="body" idx="1"/>
          </p:nvPr>
        </p:nvSpPr>
        <p:spPr>
          <a:xfrm>
            <a:off x="2209800" y="1295400"/>
            <a:ext cx="8229600" cy="4572000"/>
          </a:xfrm>
        </p:spPr>
        <p:txBody>
          <a:bodyPr/>
          <a:lstStyle/>
          <a:p>
            <a:r>
              <a:rPr lang="en-US"/>
              <a:t>Formulate </a:t>
            </a:r>
            <a:r>
              <a:rPr lang="en-US" i="1">
                <a:solidFill>
                  <a:schemeClr val="accent2"/>
                </a:solidFill>
              </a:rPr>
              <a:t>goal</a:t>
            </a:r>
            <a:endParaRPr lang="en-US"/>
          </a:p>
          <a:p>
            <a:pPr lvl="1"/>
            <a:r>
              <a:rPr lang="en-US" sz="2100"/>
              <a:t>Pieces to end up </a:t>
            </a:r>
            <a:br>
              <a:rPr lang="en-US" sz="2100"/>
            </a:br>
            <a:r>
              <a:rPr lang="en-US" sz="2100"/>
              <a:t>in order </a:t>
            </a:r>
            <a:br>
              <a:rPr lang="en-US" sz="2100"/>
            </a:br>
            <a:r>
              <a:rPr lang="en-US" sz="2100"/>
              <a:t>as shown…</a:t>
            </a:r>
          </a:p>
          <a:p>
            <a:pPr lvl="1"/>
            <a:endParaRPr lang="en-US" sz="2100"/>
          </a:p>
          <a:p>
            <a:pPr marL="457200" lvl="1" indent="0">
              <a:buNone/>
            </a:pPr>
            <a:endParaRPr lang="en-US" sz="2100"/>
          </a:p>
          <a:p>
            <a:r>
              <a:rPr lang="en-US"/>
              <a:t>Formulate </a:t>
            </a:r>
            <a:r>
              <a:rPr lang="en-US" i="1">
                <a:solidFill>
                  <a:schemeClr val="accent2"/>
                </a:solidFill>
              </a:rPr>
              <a:t>search</a:t>
            </a:r>
            <a:r>
              <a:rPr lang="en-US"/>
              <a:t> </a:t>
            </a:r>
            <a:r>
              <a:rPr lang="en-US" i="1">
                <a:solidFill>
                  <a:schemeClr val="accent2"/>
                </a:solidFill>
              </a:rPr>
              <a:t>problem</a:t>
            </a:r>
            <a:endParaRPr lang="en-US"/>
          </a:p>
          <a:p>
            <a:pPr lvl="1"/>
            <a:r>
              <a:rPr lang="en-US" sz="2100" b="1" i="1"/>
              <a:t>States: </a:t>
            </a:r>
            <a:r>
              <a:rPr lang="en-US" sz="2100"/>
              <a:t>configurations of the puzzle (9! configurations)</a:t>
            </a:r>
          </a:p>
          <a:p>
            <a:pPr lvl="1"/>
            <a:r>
              <a:rPr lang="en-US" sz="2100" b="1" i="1"/>
              <a:t>Actions</a:t>
            </a:r>
            <a:r>
              <a:rPr lang="en-US" sz="2100"/>
              <a:t>: Move one of the movable pieces (≤4 possible)</a:t>
            </a:r>
          </a:p>
          <a:p>
            <a:pPr lvl="1"/>
            <a:r>
              <a:rPr lang="en-US" sz="2100" b="1" i="1"/>
              <a:t>Performance</a:t>
            </a:r>
            <a:r>
              <a:rPr lang="en-US" sz="2100"/>
              <a:t> </a:t>
            </a:r>
            <a:r>
              <a:rPr lang="en-US" sz="2100" b="1" i="1"/>
              <a:t>measure</a:t>
            </a:r>
            <a:r>
              <a:rPr lang="en-US" sz="2100"/>
              <a:t>: minimize total moves</a:t>
            </a:r>
          </a:p>
          <a:p>
            <a:pPr lvl="1"/>
            <a:endParaRPr lang="en-US" sz="2100"/>
          </a:p>
          <a:p>
            <a:r>
              <a:rPr lang="en-US"/>
              <a:t>Find </a:t>
            </a:r>
            <a:r>
              <a:rPr lang="en-US" i="1">
                <a:solidFill>
                  <a:schemeClr val="accent2"/>
                </a:solidFill>
              </a:rPr>
              <a:t>solution</a:t>
            </a:r>
            <a:endParaRPr lang="en-US"/>
          </a:p>
          <a:p>
            <a:pPr lvl="1"/>
            <a:r>
              <a:rPr lang="en-US" sz="2100"/>
              <a:t>Sequence of pieces moved:  3,1,6,3,1,…</a:t>
            </a:r>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40</a:t>
            </a:fld>
            <a:endParaRPr lang="en-US" altLang="en-US"/>
          </a:p>
        </p:txBody>
      </p:sp>
      <p:pic>
        <p:nvPicPr>
          <p:cNvPr id="1026" name="Picture 2" descr="http://ecx.images-amazon.com/images/I/51VwqjAi1U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91601" y="228600"/>
            <a:ext cx="1562101"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89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your robot?</a:t>
            </a:r>
          </a:p>
        </p:txBody>
      </p:sp>
      <p:sp>
        <p:nvSpPr>
          <p:cNvPr id="4" name="Slide Number Placeholder 3"/>
          <p:cNvSpPr>
            <a:spLocks noGrp="1"/>
          </p:cNvSpPr>
          <p:nvPr>
            <p:ph type="sldNum" sz="quarter" idx="12"/>
          </p:nvPr>
        </p:nvSpPr>
        <p:spPr/>
        <p:txBody>
          <a:bodyPr/>
          <a:lstStyle/>
          <a:p>
            <a:pPr>
              <a:defRPr/>
            </a:pPr>
            <a:fld id="{F50F4939-314A-4964-9175-6198E93078A0}" type="slidenum">
              <a:rPr lang="en-US" altLang="en-US" smtClean="0"/>
              <a:pPr>
                <a:defRPr/>
              </a:pPr>
              <a:t>5</a:t>
            </a:fld>
            <a:endParaRPr lang="en-US" altLang="en-US"/>
          </a:p>
        </p:txBody>
      </p:sp>
      <p:pic>
        <p:nvPicPr>
          <p:cNvPr id="5" name="Picture 4"/>
          <p:cNvPicPr>
            <a:picLocks noChangeAspect="1"/>
          </p:cNvPicPr>
          <p:nvPr/>
        </p:nvPicPr>
        <p:blipFill>
          <a:blip r:embed="rId3"/>
          <a:stretch>
            <a:fillRect/>
          </a:stretch>
        </p:blipFill>
        <p:spPr>
          <a:xfrm>
            <a:off x="2438401" y="1349829"/>
            <a:ext cx="3077029" cy="4615543"/>
          </a:xfrm>
          <a:prstGeom prst="rect">
            <a:avLst/>
          </a:prstGeom>
        </p:spPr>
      </p:pic>
      <p:sp>
        <p:nvSpPr>
          <p:cNvPr id="7" name="Rectangle 6"/>
          <p:cNvSpPr/>
          <p:nvPr/>
        </p:nvSpPr>
        <p:spPr>
          <a:xfrm>
            <a:off x="5933813" y="1676400"/>
            <a:ext cx="3621504" cy="400110"/>
          </a:xfrm>
          <a:prstGeom prst="rect">
            <a:avLst/>
          </a:prstGeom>
        </p:spPr>
        <p:txBody>
          <a:bodyPr wrap="none">
            <a:spAutoFit/>
          </a:bodyPr>
          <a:lstStyle/>
          <a:p>
            <a:pPr algn="ctr"/>
            <a:r>
              <a:rPr lang="en-US" sz="2000" dirty="0">
                <a:solidFill>
                  <a:srgbClr val="3333CC"/>
                </a:solidFill>
              </a:rPr>
              <a:t>What actuators does it have?</a:t>
            </a:r>
            <a:endParaRPr lang="en-US" sz="2000" dirty="0"/>
          </a:p>
        </p:txBody>
      </p:sp>
      <p:sp>
        <p:nvSpPr>
          <p:cNvPr id="8" name="Rectangle 7"/>
          <p:cNvSpPr/>
          <p:nvPr/>
        </p:nvSpPr>
        <p:spPr>
          <a:xfrm>
            <a:off x="5933813" y="3753102"/>
            <a:ext cx="3422732" cy="400110"/>
          </a:xfrm>
          <a:prstGeom prst="rect">
            <a:avLst/>
          </a:prstGeom>
        </p:spPr>
        <p:txBody>
          <a:bodyPr wrap="none">
            <a:spAutoFit/>
          </a:bodyPr>
          <a:lstStyle/>
          <a:p>
            <a:pPr algn="ctr"/>
            <a:r>
              <a:rPr lang="en-US" sz="2000" dirty="0">
                <a:solidFill>
                  <a:srgbClr val="3333CC"/>
                </a:solidFill>
              </a:rPr>
              <a:t>What sensors does it have?</a:t>
            </a:r>
            <a:endParaRPr lang="en-US" sz="2000" dirty="0"/>
          </a:p>
        </p:txBody>
      </p:sp>
    </p:spTree>
    <p:extLst>
      <p:ext uri="{BB962C8B-B14F-4D97-AF65-F5344CB8AC3E}">
        <p14:creationId xmlns:p14="http://schemas.microsoft.com/office/powerpoint/2010/main" val="3651343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normAutofit/>
          </a:bodyPr>
          <a:lstStyle/>
          <a:p>
            <a:r>
              <a:rPr lang="en-US" dirty="0"/>
              <a:t>Agents and environments</a:t>
            </a:r>
          </a:p>
        </p:txBody>
      </p:sp>
      <p:sp>
        <p:nvSpPr>
          <p:cNvPr id="24582" name="Rectangle 3"/>
          <p:cNvSpPr>
            <a:spLocks noGrp="1" noChangeArrowheads="1"/>
          </p:cNvSpPr>
          <p:nvPr>
            <p:ph idx="1"/>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6</a:t>
            </a:fld>
            <a:endParaRPr lang="en-US" altLang="en-US">
              <a:solidFill>
                <a:srgbClr val="000000"/>
              </a:solidFill>
            </a:endParaRPr>
          </a:p>
        </p:txBody>
      </p:sp>
      <p:sp>
        <p:nvSpPr>
          <p:cNvPr id="24584" name="Text Box 10"/>
          <p:cNvSpPr txBox="1">
            <a:spLocks noChangeArrowheads="1"/>
          </p:cNvSpPr>
          <p:nvPr/>
        </p:nvSpPr>
        <p:spPr bwMode="auto">
          <a:xfrm>
            <a:off x="2171700" y="4234168"/>
            <a:ext cx="7848600"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pPr>
            <a:r>
              <a:rPr lang="en-US" sz="2000" dirty="0">
                <a:solidFill>
                  <a:srgbClr val="000000"/>
                </a:solidFill>
                <a:latin typeface="+mn-lt"/>
              </a:rPr>
              <a:t>An agent is specified by an </a:t>
            </a:r>
            <a:r>
              <a:rPr lang="en-US" sz="2000" i="1" dirty="0">
                <a:solidFill>
                  <a:srgbClr val="3333CC"/>
                </a:solidFill>
                <a:latin typeface="+mn-lt"/>
              </a:rPr>
              <a:t>agent function</a:t>
            </a:r>
            <a:r>
              <a:rPr lang="en-US" sz="2000" i="1" dirty="0">
                <a:solidFill>
                  <a:srgbClr val="000000"/>
                </a:solidFill>
                <a:latin typeface="+mn-lt"/>
              </a:rPr>
              <a:t> </a:t>
            </a:r>
            <a:r>
              <a:rPr lang="en-US" sz="2000" i="1" dirty="0" err="1">
                <a:solidFill>
                  <a:srgbClr val="000000"/>
                </a:solidFill>
                <a:latin typeface="+mn-lt"/>
              </a:rPr>
              <a:t>f:P</a:t>
            </a:r>
            <a:r>
              <a:rPr lang="en-US" sz="2000" i="1" dirty="0">
                <a:solidFill>
                  <a:srgbClr val="000000"/>
                </a:solidFill>
                <a:latin typeface="+mn-lt"/>
                <a:sym typeface="Symbol"/>
              </a:rPr>
              <a:t> a</a:t>
            </a:r>
            <a:r>
              <a:rPr lang="en-US" sz="2000" dirty="0">
                <a:solidFill>
                  <a:srgbClr val="000000"/>
                </a:solidFill>
                <a:latin typeface="+mn-lt"/>
              </a:rPr>
              <a:t>  that maps a sequence of percept vectors </a:t>
            </a:r>
            <a:r>
              <a:rPr lang="en-US" sz="2000" i="1" dirty="0">
                <a:solidFill>
                  <a:srgbClr val="000000"/>
                </a:solidFill>
                <a:latin typeface="+mn-lt"/>
              </a:rPr>
              <a:t>P</a:t>
            </a:r>
            <a:r>
              <a:rPr lang="en-US" sz="2000" dirty="0">
                <a:solidFill>
                  <a:srgbClr val="000000"/>
                </a:solidFill>
                <a:latin typeface="+mn-lt"/>
              </a:rPr>
              <a:t> to an action </a:t>
            </a:r>
            <a:r>
              <a:rPr lang="en-US" sz="2000" i="1" dirty="0">
                <a:solidFill>
                  <a:srgbClr val="000000"/>
                </a:solidFill>
                <a:latin typeface="+mn-lt"/>
              </a:rPr>
              <a:t>a </a:t>
            </a:r>
            <a:r>
              <a:rPr lang="en-US" sz="2000" dirty="0">
                <a:solidFill>
                  <a:srgbClr val="000000"/>
                </a:solidFill>
                <a:latin typeface="+mn-lt"/>
              </a:rPr>
              <a:t>from a set </a:t>
            </a:r>
            <a:r>
              <a:rPr lang="en-US" sz="2000" i="1" dirty="0">
                <a:solidFill>
                  <a:srgbClr val="000000"/>
                </a:solidFill>
                <a:latin typeface="+mn-lt"/>
              </a:rPr>
              <a:t>A</a:t>
            </a:r>
            <a:r>
              <a:rPr lang="en-US" sz="2000" dirty="0">
                <a:solidFill>
                  <a:srgbClr val="000000"/>
                </a:solidFill>
                <a:latin typeface="+mn-lt"/>
              </a:rPr>
              <a:t>:</a:t>
            </a:r>
          </a:p>
          <a:p>
            <a:pPr lvl="2">
              <a:spcBef>
                <a:spcPct val="20000"/>
              </a:spcBef>
              <a:buClr>
                <a:srgbClr val="000099"/>
              </a:buClr>
              <a:buSzPct val="100000"/>
            </a:pPr>
            <a:r>
              <a:rPr lang="en-US" sz="2000" i="1" dirty="0">
                <a:solidFill>
                  <a:srgbClr val="000000"/>
                </a:solidFill>
                <a:latin typeface="+mn-lt"/>
              </a:rPr>
              <a:t>P=[p</a:t>
            </a:r>
            <a:r>
              <a:rPr lang="en-US" sz="2000" i="1" baseline="-25000" dirty="0">
                <a:solidFill>
                  <a:srgbClr val="000000"/>
                </a:solidFill>
                <a:latin typeface="+mn-lt"/>
              </a:rPr>
              <a:t>0</a:t>
            </a:r>
            <a:r>
              <a:rPr lang="en-US" sz="2000" i="1" dirty="0">
                <a:solidFill>
                  <a:srgbClr val="000000"/>
                </a:solidFill>
                <a:latin typeface="+mn-lt"/>
              </a:rPr>
              <a:t>, p</a:t>
            </a:r>
            <a:r>
              <a:rPr lang="en-US" sz="2000" i="1" baseline="-25000" dirty="0">
                <a:solidFill>
                  <a:srgbClr val="000000"/>
                </a:solidFill>
                <a:latin typeface="+mn-lt"/>
              </a:rPr>
              <a:t>1</a:t>
            </a:r>
            <a:r>
              <a:rPr lang="en-US" sz="2000" i="1" dirty="0">
                <a:solidFill>
                  <a:srgbClr val="000000"/>
                </a:solidFill>
                <a:latin typeface="+mn-lt"/>
              </a:rPr>
              <a:t>, … , </a:t>
            </a:r>
            <a:r>
              <a:rPr lang="en-US" sz="2000" i="1" dirty="0" err="1">
                <a:solidFill>
                  <a:srgbClr val="000000"/>
                </a:solidFill>
                <a:latin typeface="+mn-lt"/>
              </a:rPr>
              <a:t>p</a:t>
            </a:r>
            <a:r>
              <a:rPr lang="en-US" sz="2000" i="1" baseline="-25000" dirty="0" err="1">
                <a:solidFill>
                  <a:srgbClr val="000000"/>
                </a:solidFill>
                <a:latin typeface="+mn-lt"/>
              </a:rPr>
              <a:t>t</a:t>
            </a:r>
            <a:r>
              <a:rPr lang="en-US" sz="2000" i="1" dirty="0">
                <a:solidFill>
                  <a:srgbClr val="000000"/>
                </a:solidFill>
                <a:latin typeface="+mn-lt"/>
              </a:rPr>
              <a:t>]</a:t>
            </a:r>
          </a:p>
          <a:p>
            <a:pPr lvl="2">
              <a:spcBef>
                <a:spcPct val="20000"/>
              </a:spcBef>
              <a:buClr>
                <a:srgbClr val="000099"/>
              </a:buClr>
              <a:buSzPct val="100000"/>
            </a:pPr>
            <a:r>
              <a:rPr lang="en-US" sz="2000" i="1" dirty="0">
                <a:solidFill>
                  <a:srgbClr val="000000"/>
                </a:solidFill>
                <a:latin typeface="+mn-lt"/>
              </a:rPr>
              <a:t>A={a</a:t>
            </a:r>
            <a:r>
              <a:rPr lang="en-US" sz="2000" i="1" baseline="-25000" dirty="0">
                <a:solidFill>
                  <a:srgbClr val="000000"/>
                </a:solidFill>
                <a:latin typeface="+mn-lt"/>
              </a:rPr>
              <a:t>0</a:t>
            </a:r>
            <a:r>
              <a:rPr lang="en-US" sz="2000" i="1" dirty="0">
                <a:solidFill>
                  <a:srgbClr val="000000"/>
                </a:solidFill>
                <a:latin typeface="+mn-lt"/>
              </a:rPr>
              <a:t>, a</a:t>
            </a:r>
            <a:r>
              <a:rPr lang="en-US" sz="2000" i="1" baseline="-25000" dirty="0">
                <a:solidFill>
                  <a:srgbClr val="000000"/>
                </a:solidFill>
                <a:latin typeface="+mn-lt"/>
              </a:rPr>
              <a:t>1</a:t>
            </a:r>
            <a:r>
              <a:rPr lang="en-US" sz="2000" i="1" dirty="0">
                <a:solidFill>
                  <a:srgbClr val="000000"/>
                </a:solidFill>
                <a:latin typeface="+mn-lt"/>
              </a:rPr>
              <a:t>, … , </a:t>
            </a:r>
            <a:r>
              <a:rPr lang="en-US" sz="2000" i="1" dirty="0" err="1">
                <a:solidFill>
                  <a:srgbClr val="000000"/>
                </a:solidFill>
                <a:latin typeface="+mn-lt"/>
              </a:rPr>
              <a:t>a</a:t>
            </a:r>
            <a:r>
              <a:rPr lang="en-US" sz="2000" i="1" baseline="-25000" dirty="0" err="1">
                <a:solidFill>
                  <a:srgbClr val="000000"/>
                </a:solidFill>
                <a:latin typeface="+mn-lt"/>
              </a:rPr>
              <a:t>k</a:t>
            </a:r>
            <a:r>
              <a:rPr lang="en-US" sz="2000" i="1" dirty="0">
                <a:solidFill>
                  <a:srgbClr val="000000"/>
                </a:solidFill>
                <a:latin typeface="+mn-lt"/>
              </a:rPr>
              <a:t>}</a:t>
            </a:r>
          </a:p>
          <a:p>
            <a:pPr>
              <a:spcBef>
                <a:spcPct val="50000"/>
              </a:spcBef>
            </a:pPr>
            <a:endParaRPr lang="en-US" sz="2000" dirty="0">
              <a:solidFill>
                <a:srgbClr val="000000"/>
              </a:solidFill>
              <a:latin typeface="+mn-lt"/>
            </a:endParaRPr>
          </a:p>
        </p:txBody>
      </p:sp>
      <p:pic>
        <p:nvPicPr>
          <p:cNvPr id="8" name="Picture 2">
            <a:extLst>
              <a:ext uri="{FF2B5EF4-FFF2-40B4-BE49-F238E27FC236}">
                <a16:creationId xmlns:a16="http://schemas.microsoft.com/office/drawing/2014/main" id="{DD2A3F92-E91C-444A-84A1-CFD7E59BA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41" y="1180926"/>
            <a:ext cx="8711308" cy="288562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4;g92b3bf485b_0_0">
            <a:extLst>
              <a:ext uri="{FF2B5EF4-FFF2-40B4-BE49-F238E27FC236}">
                <a16:creationId xmlns:a16="http://schemas.microsoft.com/office/drawing/2014/main" id="{4C10AA9A-9D7C-A140-8687-86B12419551C}"/>
              </a:ext>
            </a:extLst>
          </p:cNvPr>
          <p:cNvSpPr/>
          <p:nvPr/>
        </p:nvSpPr>
        <p:spPr>
          <a:xfrm>
            <a:off x="7771158" y="5159674"/>
            <a:ext cx="3886571" cy="1500512"/>
          </a:xfrm>
          <a:prstGeom prst="wedgeRoundRectCallout">
            <a:avLst>
              <a:gd name="adj1" fmla="val -43633"/>
              <a:gd name="adj2" fmla="val -69527"/>
              <a:gd name="adj3" fmla="val 0"/>
            </a:avLst>
          </a:prstGeom>
          <a:solidFill>
            <a:srgbClr val="7EDCF6"/>
          </a:solidFill>
          <a:ln>
            <a:noFill/>
          </a:ln>
        </p:spPr>
        <p:txBody>
          <a:bodyPr spcFirstLastPara="1" wrap="square" lIns="91425" tIns="91425" rIns="91425" bIns="91425" anchor="ctr" anchorCtr="0">
            <a:noAutofit/>
          </a:bodyPr>
          <a:lstStyle/>
          <a:p>
            <a:pPr lvl="0" algn="ctr">
              <a:buClr>
                <a:srgbClr val="000000"/>
              </a:buClr>
              <a:buSzPts val="2500"/>
            </a:pPr>
            <a:r>
              <a:rPr lang="en-US" sz="2800" dirty="0"/>
              <a:t>abstract mathematical description</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35669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t>Agent function &amp; program</a:t>
            </a:r>
          </a:p>
        </p:txBody>
      </p:sp>
      <p:sp>
        <p:nvSpPr>
          <p:cNvPr id="25605" name="Rectangle 3"/>
          <p:cNvSpPr>
            <a:spLocks noGrp="1" noChangeArrowheads="1"/>
          </p:cNvSpPr>
          <p:nvPr>
            <p:ph idx="1"/>
          </p:nvPr>
        </p:nvSpPr>
        <p:spPr/>
        <p:txBody>
          <a:bodyPr/>
          <a:lstStyle/>
          <a:p>
            <a:r>
              <a:rPr lang="en-US" dirty="0"/>
              <a:t>The </a:t>
            </a:r>
            <a:r>
              <a:rPr lang="en-US" i="1" dirty="0">
                <a:solidFill>
                  <a:schemeClr val="accent2"/>
                </a:solidFill>
              </a:rPr>
              <a:t>agent program</a:t>
            </a:r>
            <a:r>
              <a:rPr lang="en-US" dirty="0"/>
              <a:t> runs on the physical </a:t>
            </a:r>
            <a:r>
              <a:rPr lang="en-US" i="1" dirty="0">
                <a:solidFill>
                  <a:schemeClr val="accent2"/>
                </a:solidFill>
              </a:rPr>
              <a:t>architecture</a:t>
            </a:r>
            <a:r>
              <a:rPr lang="en-US" dirty="0"/>
              <a:t> to </a:t>
            </a:r>
            <a:r>
              <a:rPr lang="en-US" i="1" dirty="0"/>
              <a:t>produce</a:t>
            </a:r>
            <a:r>
              <a:rPr lang="en-US" dirty="0"/>
              <a:t> </a:t>
            </a:r>
            <a:r>
              <a:rPr lang="en-US" b="0" i="1" dirty="0">
                <a:latin typeface="Times New Roman" pitchFamily="18" charset="0"/>
              </a:rPr>
              <a:t>f</a:t>
            </a:r>
          </a:p>
          <a:p>
            <a:pPr lvl="1"/>
            <a:r>
              <a:rPr lang="en-US" i="1" dirty="0"/>
              <a:t>agent = architecture + program</a:t>
            </a:r>
          </a:p>
          <a:p>
            <a:r>
              <a:rPr lang="en-US" dirty="0"/>
              <a:t>“Easy” solution: a giant table that maps every possible sequence </a:t>
            </a:r>
            <a:r>
              <a:rPr lang="en-US" b="0" i="1" dirty="0">
                <a:latin typeface="Times New Roman" pitchFamily="18" charset="0"/>
              </a:rPr>
              <a:t>P</a:t>
            </a:r>
            <a:r>
              <a:rPr lang="en-US" i="1" dirty="0"/>
              <a:t> </a:t>
            </a:r>
            <a:r>
              <a:rPr lang="en-US" dirty="0"/>
              <a:t>to an action </a:t>
            </a:r>
            <a:r>
              <a:rPr lang="en-US" b="0" i="1" dirty="0">
                <a:latin typeface="Times New Roman" pitchFamily="18" charset="0"/>
              </a:rPr>
              <a:t>a</a:t>
            </a:r>
          </a:p>
          <a:p>
            <a:pPr lvl="1"/>
            <a:r>
              <a:rPr lang="en-US" dirty="0"/>
              <a:t>One small problem: exponential in length of </a:t>
            </a:r>
            <a:r>
              <a:rPr lang="en-US" sz="2400" i="1" dirty="0">
                <a:latin typeface="Times New Roman" pitchFamily="18" charset="0"/>
              </a:rPr>
              <a:t>P</a:t>
            </a:r>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2F7CA9D-011C-4002-98F5-C26D54DEC6D9}" type="slidenum">
              <a:rPr lang="en-US" altLang="en-US" sz="1400"/>
              <a:pPr/>
              <a:t>7</a:t>
            </a:fld>
            <a:endParaRPr lang="en-US" altLang="en-US" sz="1400"/>
          </a:p>
        </p:txBody>
      </p:sp>
    </p:spTree>
    <p:extLst>
      <p:ext uri="{BB962C8B-B14F-4D97-AF65-F5344CB8AC3E}">
        <p14:creationId xmlns:p14="http://schemas.microsoft.com/office/powerpoint/2010/main" val="3870210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935951" y="1973766"/>
            <a:ext cx="3251921" cy="3251921"/>
          </a:xfrm>
          <a:prstGeom prst="rect">
            <a:avLst/>
          </a:prstGeom>
        </p:spPr>
      </p:pic>
      <p:sp>
        <p:nvSpPr>
          <p:cNvPr id="23556" name="Rectangle 2"/>
          <p:cNvSpPr>
            <a:spLocks noGrp="1" noChangeArrowheads="1"/>
          </p:cNvSpPr>
          <p:nvPr>
            <p:ph type="title"/>
          </p:nvPr>
        </p:nvSpPr>
        <p:spPr/>
        <p:txBody>
          <a:bodyPr/>
          <a:lstStyle/>
          <a:p>
            <a:r>
              <a:rPr lang="en-US"/>
              <a:t>Agents</a:t>
            </a:r>
          </a:p>
        </p:txBody>
      </p:sp>
      <p:sp>
        <p:nvSpPr>
          <p:cNvPr id="23557" name="Rectangle 3"/>
          <p:cNvSpPr>
            <a:spLocks noGrp="1" noChangeArrowheads="1"/>
          </p:cNvSpPr>
          <p:nvPr>
            <p:ph idx="1"/>
          </p:nvPr>
        </p:nvSpPr>
        <p:spPr>
          <a:xfrm>
            <a:off x="1594213" y="1186017"/>
            <a:ext cx="7772400" cy="4572000"/>
          </a:xfrm>
        </p:spPr>
        <p:txBody>
          <a:bodyPr>
            <a:noAutofit/>
          </a:bodyPr>
          <a:lstStyle/>
          <a:p>
            <a:pPr>
              <a:lnSpc>
                <a:spcPct val="90000"/>
              </a:lnSpc>
            </a:pPr>
            <a:r>
              <a:rPr lang="en-US" dirty="0"/>
              <a:t>An </a:t>
            </a:r>
            <a:r>
              <a:rPr lang="en-US" i="1" dirty="0">
                <a:solidFill>
                  <a:schemeClr val="accent2"/>
                </a:solidFill>
              </a:rPr>
              <a:t>agent</a:t>
            </a:r>
            <a:r>
              <a:rPr lang="en-US" dirty="0"/>
              <a:t> is anything that can be viewed as </a:t>
            </a:r>
          </a:p>
          <a:p>
            <a:pPr lvl="1">
              <a:lnSpc>
                <a:spcPct val="90000"/>
              </a:lnSpc>
            </a:pPr>
            <a:r>
              <a:rPr lang="en-US" i="1" dirty="0">
                <a:solidFill>
                  <a:schemeClr val="accent2"/>
                </a:solidFill>
              </a:rPr>
              <a:t>perceiving</a:t>
            </a:r>
            <a:r>
              <a:rPr lang="en-US" dirty="0"/>
              <a:t> its </a:t>
            </a:r>
            <a:r>
              <a:rPr lang="en-US" i="1" dirty="0">
                <a:solidFill>
                  <a:schemeClr val="accent2"/>
                </a:solidFill>
              </a:rPr>
              <a:t>environment</a:t>
            </a:r>
            <a:r>
              <a:rPr lang="en-US" dirty="0"/>
              <a:t> through </a:t>
            </a:r>
            <a:r>
              <a:rPr lang="en-US" i="1" dirty="0">
                <a:solidFill>
                  <a:schemeClr val="accent2"/>
                </a:solidFill>
              </a:rPr>
              <a:t>sensors</a:t>
            </a:r>
            <a:r>
              <a:rPr lang="en-US" dirty="0"/>
              <a:t> and </a:t>
            </a:r>
          </a:p>
          <a:p>
            <a:pPr lvl="1">
              <a:lnSpc>
                <a:spcPct val="90000"/>
              </a:lnSpc>
            </a:pPr>
            <a:r>
              <a:rPr lang="en-US" i="1" dirty="0">
                <a:solidFill>
                  <a:schemeClr val="accent2"/>
                </a:solidFill>
              </a:rPr>
              <a:t>acting</a:t>
            </a:r>
            <a:r>
              <a:rPr lang="en-US" dirty="0"/>
              <a:t> upon that environment through </a:t>
            </a:r>
            <a:r>
              <a:rPr lang="en-US" i="1" dirty="0">
                <a:solidFill>
                  <a:schemeClr val="accent2"/>
                </a:solidFill>
              </a:rPr>
              <a:t>actuators</a:t>
            </a:r>
          </a:p>
          <a:p>
            <a:pPr>
              <a:lnSpc>
                <a:spcPct val="90000"/>
              </a:lnSpc>
              <a:buFont typeface="Symbol" pitchFamily="18" charset="2"/>
              <a:buNone/>
            </a:pPr>
            <a:endParaRPr lang="en-US" dirty="0"/>
          </a:p>
          <a:p>
            <a:pPr>
              <a:lnSpc>
                <a:spcPct val="90000"/>
              </a:lnSpc>
            </a:pPr>
            <a:r>
              <a:rPr lang="en-US" dirty="0"/>
              <a:t>Human agent: </a:t>
            </a:r>
          </a:p>
          <a:p>
            <a:pPr lvl="1">
              <a:lnSpc>
                <a:spcPct val="90000"/>
              </a:lnSpc>
            </a:pPr>
            <a:r>
              <a:rPr lang="en-US" dirty="0"/>
              <a:t>Sensors: eyes, ears, ...</a:t>
            </a:r>
          </a:p>
          <a:p>
            <a:pPr lvl="1">
              <a:lnSpc>
                <a:spcPct val="90000"/>
              </a:lnSpc>
            </a:pPr>
            <a:r>
              <a:rPr lang="en-US" dirty="0"/>
              <a:t>Actuators: hands, legs, mouth, …</a:t>
            </a:r>
          </a:p>
          <a:p>
            <a:pPr>
              <a:lnSpc>
                <a:spcPct val="90000"/>
              </a:lnSpc>
            </a:pPr>
            <a:endParaRPr lang="en-US" dirty="0"/>
          </a:p>
          <a:p>
            <a:pPr>
              <a:lnSpc>
                <a:spcPct val="90000"/>
              </a:lnSpc>
            </a:pPr>
            <a:r>
              <a:rPr lang="en-US" dirty="0"/>
              <a:t>Robotic agent: </a:t>
            </a:r>
          </a:p>
          <a:p>
            <a:pPr lvl="1">
              <a:lnSpc>
                <a:spcPct val="90000"/>
              </a:lnSpc>
            </a:pPr>
            <a:r>
              <a:rPr lang="en-US" dirty="0"/>
              <a:t>Sensors: cameras and infrared range finders </a:t>
            </a:r>
          </a:p>
          <a:p>
            <a:pPr lvl="1">
              <a:lnSpc>
                <a:spcPct val="90000"/>
              </a:lnSpc>
            </a:pPr>
            <a:r>
              <a:rPr lang="en-US" dirty="0"/>
              <a:t>Actuators: various motors</a:t>
            </a:r>
          </a:p>
          <a:p>
            <a:pPr>
              <a:lnSpc>
                <a:spcPct val="90000"/>
              </a:lnSpc>
            </a:pPr>
            <a:endParaRPr lang="en-US" dirty="0"/>
          </a:p>
          <a:p>
            <a:pPr>
              <a:lnSpc>
                <a:spcPct val="90000"/>
              </a:lnSpc>
            </a:pPr>
            <a:r>
              <a:rPr lang="en-US" dirty="0"/>
              <a:t>Agents include humans, robots, softbots, </a:t>
            </a:r>
            <a:r>
              <a:rPr lang="en-US" i="1" dirty="0"/>
              <a:t>thermostats</a:t>
            </a:r>
            <a:r>
              <a:rPr lang="en-US" dirty="0"/>
              <a:t>, …</a:t>
            </a:r>
          </a:p>
        </p:txBody>
      </p:sp>
      <p:sp>
        <p:nvSpPr>
          <p:cNvPr id="235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0C54F8E-FEE8-4A0E-AA0D-6CC81AA51F1E}" type="slidenum">
              <a:rPr lang="en-US" altLang="en-US" sz="1400"/>
              <a:pPr/>
              <a:t>8</a:t>
            </a:fld>
            <a:endParaRPr lang="en-US" altLang="en-US" sz="1400"/>
          </a:p>
        </p:txBody>
      </p:sp>
    </p:spTree>
    <p:extLst>
      <p:ext uri="{BB962C8B-B14F-4D97-AF65-F5344CB8AC3E}">
        <p14:creationId xmlns:p14="http://schemas.microsoft.com/office/powerpoint/2010/main" val="491000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1A1A7-630F-144E-818F-A40A03C682D4}"/>
              </a:ext>
            </a:extLst>
          </p:cNvPr>
          <p:cNvSpPr>
            <a:spLocks noGrp="1"/>
          </p:cNvSpPr>
          <p:nvPr>
            <p:ph type="title"/>
          </p:nvPr>
        </p:nvSpPr>
        <p:spPr>
          <a:xfrm>
            <a:off x="399673" y="365125"/>
            <a:ext cx="10954127" cy="772052"/>
          </a:xfrm>
        </p:spPr>
        <p:txBody>
          <a:bodyPr anchor="ctr">
            <a:normAutofit/>
          </a:bodyPr>
          <a:lstStyle/>
          <a:p>
            <a:r>
              <a:rPr lang="en-US"/>
              <a:t>Acting rationally</a:t>
            </a:r>
            <a:endParaRPr lang="en-US" dirty="0"/>
          </a:p>
        </p:txBody>
      </p:sp>
      <p:graphicFrame>
        <p:nvGraphicFramePr>
          <p:cNvPr id="7" name="Content Placeholder 2">
            <a:extLst>
              <a:ext uri="{FF2B5EF4-FFF2-40B4-BE49-F238E27FC236}">
                <a16:creationId xmlns:a16="http://schemas.microsoft.com/office/drawing/2014/main" id="{C6D7CA6E-94CB-4B19-A389-193CD36AD8A5}"/>
              </a:ext>
            </a:extLst>
          </p:cNvPr>
          <p:cNvGraphicFramePr>
            <a:graphicFrameLocks noGrp="1"/>
          </p:cNvGraphicFramePr>
          <p:nvPr>
            <p:ph idx="1"/>
            <p:extLst>
              <p:ext uri="{D42A27DB-BD31-4B8C-83A1-F6EECF244321}">
                <p14:modId xmlns:p14="http://schemas.microsoft.com/office/powerpoint/2010/main" val="3265272859"/>
              </p:ext>
            </p:extLst>
          </p:nvPr>
        </p:nvGraphicFramePr>
        <p:xfrm>
          <a:off x="399673" y="1348547"/>
          <a:ext cx="10515600" cy="4793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668871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DC4C7CAF-C7FF-FE4F-90B2-8A815EC505F7}" vid="{5EBA9E21-0922-6A4F-9B15-90A38C8ED7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2499</Words>
  <Application>Microsoft Macintosh PowerPoint</Application>
  <PresentationFormat>Widescreen</PresentationFormat>
  <Paragraphs>381</Paragraphs>
  <Slides>40</Slides>
  <Notes>34</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Open Sans</vt:lpstr>
      <vt:lpstr>Open Sans SemiBold</vt:lpstr>
      <vt:lpstr>Symbol</vt:lpstr>
      <vt:lpstr>Times</vt:lpstr>
      <vt:lpstr>Times New Roman</vt:lpstr>
      <vt:lpstr>Wingdings</vt:lpstr>
      <vt:lpstr>Office Theme</vt:lpstr>
      <vt:lpstr>Rational Agents</vt:lpstr>
      <vt:lpstr>Outline for today’s lecture</vt:lpstr>
      <vt:lpstr>Four views of Artificial Intelligence</vt:lpstr>
      <vt:lpstr>Agents</vt:lpstr>
      <vt:lpstr>What about your robot?</vt:lpstr>
      <vt:lpstr>Agents and environments</vt:lpstr>
      <vt:lpstr>Agent function &amp; program</vt:lpstr>
      <vt:lpstr>Agents</vt:lpstr>
      <vt:lpstr>Acting rationally</vt:lpstr>
      <vt:lpstr>Rational Agent</vt:lpstr>
      <vt:lpstr>In Philosophy</vt:lpstr>
      <vt:lpstr>In Economics</vt:lpstr>
      <vt:lpstr>Performance measure</vt:lpstr>
      <vt:lpstr>Performance measure - example</vt:lpstr>
      <vt:lpstr>Performance measure – rule of thumb</vt:lpstr>
      <vt:lpstr>Rational agents</vt:lpstr>
      <vt:lpstr>Is omniscience required?</vt:lpstr>
      <vt:lpstr>Rationality is not omniscience</vt:lpstr>
      <vt:lpstr>Expected value</vt:lpstr>
      <vt:lpstr>Task environments</vt:lpstr>
      <vt:lpstr>PEAS: Specifying an automated taxi driver</vt:lpstr>
      <vt:lpstr>PEAS: Specifying an automated taxi driver</vt:lpstr>
      <vt:lpstr>PEAS: Amazon Prime Air</vt:lpstr>
      <vt:lpstr>PowerPoint Presentation</vt:lpstr>
      <vt:lpstr>PEAS: Specifying an Amazon delivery drone</vt:lpstr>
      <vt:lpstr>PEAS: Specifying an Amazon delivery drone</vt:lpstr>
      <vt:lpstr>The rational agent designer’s goal</vt:lpstr>
      <vt:lpstr>Fully Observable v. Partially Observable</vt:lpstr>
      <vt:lpstr>Deterministic v. Nondeterministic v. Stocastic </vt:lpstr>
      <vt:lpstr>Episodic v. Sequential</vt:lpstr>
      <vt:lpstr>Static v. Dynamic</vt:lpstr>
      <vt:lpstr>Discrete v. Continuous</vt:lpstr>
      <vt:lpstr>Single Agent v. Multi Agent</vt:lpstr>
      <vt:lpstr>When should something be considered an agent?</vt:lpstr>
      <vt:lpstr>Examples</vt:lpstr>
      <vt:lpstr>The Hardest Environment</vt:lpstr>
      <vt:lpstr>Environment Restrictions for Now</vt:lpstr>
      <vt:lpstr>Reflex agents v. Problem solving agents</vt:lpstr>
      <vt:lpstr>Problem Solving Agents &amp; Problem Formulation</vt:lpstr>
      <vt:lpstr>Example search problem: 8-puzzle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Rational Agents and  Search Problems</dc:title>
  <dc:creator>Callison-Burch, Christopher</dc:creator>
  <cp:lastModifiedBy>Callison-Burch, Christopher</cp:lastModifiedBy>
  <cp:revision>6</cp:revision>
  <dcterms:created xsi:type="dcterms:W3CDTF">2020-09-10T15:41:38Z</dcterms:created>
  <dcterms:modified xsi:type="dcterms:W3CDTF">2020-09-10T18:24:51Z</dcterms:modified>
</cp:coreProperties>
</file>